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59" r:id="rId6"/>
    <p:sldId id="288" r:id="rId7"/>
    <p:sldId id="265" r:id="rId8"/>
    <p:sldId id="261" r:id="rId9"/>
    <p:sldId id="290" r:id="rId10"/>
    <p:sldId id="291" r:id="rId11"/>
    <p:sldId id="292" r:id="rId12"/>
    <p:sldId id="289" r:id="rId13"/>
    <p:sldId id="266" r:id="rId14"/>
    <p:sldId id="267" r:id="rId15"/>
    <p:sldId id="269" r:id="rId16"/>
    <p:sldId id="284" r:id="rId17"/>
    <p:sldId id="282" r:id="rId18"/>
    <p:sldId id="264" r:id="rId1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/>
    <p:restoredTop sz="96327"/>
  </p:normalViewPr>
  <p:slideViewPr>
    <p:cSldViewPr snapToGrid="0" snapToObjects="1">
      <p:cViewPr varScale="1">
        <p:scale>
          <a:sx n="74" d="100"/>
          <a:sy n="74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22. 1. 2024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22. 1. 2024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=""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=""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=""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=""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22. 1. 2024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=""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22. 1. 2024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=""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=""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22. 1. 2024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=""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=""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22. 1. 2024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=""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=""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22. 1. 2024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=""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22. 1. 2024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22. 1. 2024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22. 1. 2024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22. 1. 2024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zaskol.cz/" TargetMode="External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1028316" cy="2070017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70000"/>
              </a:lnSpc>
            </a:pPr>
            <a:r>
              <a:rPr lang="cs-CZ" sz="40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PŘIJÍMACÍ ŘÍZENÍ PRO ŠKOLNÍ ROK </a:t>
            </a:r>
            <a:br>
              <a:rPr lang="cs-CZ" sz="40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2024/2025</a:t>
            </a:r>
            <a:br>
              <a:rPr lang="cs-CZ" sz="4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4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2442575"/>
            <a:ext cx="9144000" cy="3369502"/>
          </a:xfrm>
        </p:spPr>
        <p:txBody>
          <a:bodyPr anchor="t">
            <a:normAutofit/>
          </a:bodyPr>
          <a:lstStyle/>
          <a:p>
            <a:pPr algn="l"/>
            <a:endParaRPr lang="cs-CZ" sz="6500" b="1" smtClean="0">
              <a:cs typeface="Arial" panose="020B0604020202020204" pitchFamily="34" charset="0"/>
            </a:endParaRPr>
          </a:p>
          <a:p>
            <a:pPr algn="l"/>
            <a:endParaRPr lang="cs-CZ" smtClean="0">
              <a:latin typeface="+mj-lt"/>
            </a:endParaRPr>
          </a:p>
          <a:p>
            <a:pPr algn="l"/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30285"/>
            <a:ext cx="11264900" cy="5049340"/>
          </a:xfrm>
        </p:spPr>
        <p:txBody>
          <a:bodyPr>
            <a:noAutofit/>
          </a:bodyPr>
          <a:lstStyle/>
          <a:p>
            <a:pPr lvl="0">
              <a:spcBef>
                <a:spcPts val="500"/>
              </a:spcBef>
            </a:pPr>
            <a:r>
              <a:rPr lang="cs-CZ" sz="2600" b="1" dirty="0" smtClean="0"/>
              <a:t>Jednotný termín zveřejnění výsledků </a:t>
            </a:r>
            <a:r>
              <a:rPr lang="cs-CZ" sz="2600" dirty="0" smtClean="0"/>
              <a:t>všemi středními </a:t>
            </a:r>
            <a:r>
              <a:rPr lang="cs-CZ" sz="2600" dirty="0"/>
              <a:t>školami </a:t>
            </a:r>
            <a:r>
              <a:rPr lang="cs-CZ" sz="2600" dirty="0" smtClean="0"/>
              <a:t>- stanoven vyhláškou  </a:t>
            </a:r>
            <a:r>
              <a:rPr lang="cs-CZ" sz="2600" b="1" u="sng" dirty="0" smtClean="0"/>
              <a:t>15. května 2024</a:t>
            </a:r>
            <a:r>
              <a:rPr lang="cs-CZ" sz="2600" dirty="0" smtClean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dirty="0" smtClean="0"/>
              <a:t>Pokud nelze  přijmout všechny úspěšné uchazeče, rozhoduje jejich pořadí;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Důsledek prioritizace </a:t>
            </a:r>
            <a:r>
              <a:rPr lang="cs-CZ" sz="2600" dirty="0" smtClean="0"/>
              <a:t>- uchazeč </a:t>
            </a:r>
            <a:r>
              <a:rPr lang="cs-CZ" sz="2600" b="1" u="sng" dirty="0" smtClean="0">
                <a:solidFill>
                  <a:srgbClr val="FF0000"/>
                </a:solidFill>
              </a:rPr>
              <a:t>je přijat do jediného oboru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dirty="0" smtClean="0"/>
              <a:t>(který        v přihlášce upřednostnil), </a:t>
            </a:r>
            <a:r>
              <a:rPr lang="cs-CZ" sz="2600" b="1" u="sng" dirty="0" smtClean="0">
                <a:solidFill>
                  <a:srgbClr val="FF0000"/>
                </a:solidFill>
              </a:rPr>
              <a:t>do ostatních oborů není přijat</a:t>
            </a:r>
            <a:r>
              <a:rPr lang="cs-CZ" sz="2600" dirty="0" smtClean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Rozhodnutí o přijetí či nepřijetí </a:t>
            </a:r>
            <a:r>
              <a:rPr lang="cs-CZ" sz="2600" dirty="0" smtClean="0"/>
              <a:t>bude uchazečům </a:t>
            </a:r>
            <a:r>
              <a:rPr lang="cs-CZ" sz="2600" b="1" dirty="0" smtClean="0"/>
              <a:t>oznámeno zveřejněním seznamu </a:t>
            </a:r>
            <a:r>
              <a:rPr lang="cs-CZ" sz="2600" dirty="0" smtClean="0"/>
              <a:t>- </a:t>
            </a:r>
            <a:r>
              <a:rPr lang="cs-CZ" sz="2600" b="1" u="sng" dirty="0" smtClean="0">
                <a:solidFill>
                  <a:srgbClr val="FF0000"/>
                </a:solidFill>
              </a:rPr>
              <a:t>rozhodnutí se v 1. a 2. kole nevyhotovuje         v písemné formě</a:t>
            </a:r>
            <a:r>
              <a:rPr lang="cs-CZ" sz="2600" dirty="0" smtClean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Vzdání se práva na přijetí </a:t>
            </a:r>
            <a:r>
              <a:rPr lang="cs-CZ" sz="2600" dirty="0" smtClean="0"/>
              <a:t>-</a:t>
            </a:r>
            <a:r>
              <a:rPr lang="cs-CZ" sz="2600" b="1" dirty="0" smtClean="0"/>
              <a:t> </a:t>
            </a:r>
            <a:r>
              <a:rPr lang="cs-CZ" sz="2600" dirty="0" smtClean="0"/>
              <a:t>nová možnost, jak zvrátit přijetí v 1. </a:t>
            </a:r>
            <a:r>
              <a:rPr lang="cs-CZ" sz="2600" dirty="0"/>
              <a:t>kole </a:t>
            </a:r>
            <a:r>
              <a:rPr lang="cs-CZ" sz="2600" dirty="0" smtClean="0"/>
              <a:t>(volné </a:t>
            </a:r>
            <a:r>
              <a:rPr lang="cs-CZ" sz="2600" dirty="0"/>
              <a:t>místo se obsazuje </a:t>
            </a:r>
            <a:r>
              <a:rPr lang="cs-CZ" sz="2600" dirty="0" smtClean="0"/>
              <a:t>až v </a:t>
            </a:r>
            <a:r>
              <a:rPr lang="cs-CZ" sz="2600" dirty="0"/>
              <a:t>dalších kolech přijímacího </a:t>
            </a:r>
            <a:r>
              <a:rPr lang="cs-CZ" sz="2600" dirty="0" smtClean="0"/>
              <a:t>řízení); pokud     v rámci 1. kola není uchazeč přijat, může se účastnit dalších kol přijímacího řízení;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Odvolání</a:t>
            </a:r>
            <a:r>
              <a:rPr lang="cs-CZ" sz="2600" dirty="0" smtClean="0"/>
              <a:t> - možnost podání odvolání do 3. pracovních dnů po zveřejnění seznamu, smysl má pouze v </a:t>
            </a:r>
            <a:r>
              <a:rPr lang="cs-CZ" sz="2600" dirty="0"/>
              <a:t>případě pochybení řízení</a:t>
            </a:r>
            <a:r>
              <a:rPr lang="cs-CZ" sz="2600" dirty="0" smtClean="0"/>
              <a:t>.</a:t>
            </a: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7941" y="367389"/>
            <a:ext cx="11528985" cy="970960"/>
          </a:xfrm>
        </p:spPr>
        <p:txBody>
          <a:bodyPr>
            <a:normAutofit fontScale="90000"/>
          </a:bodyPr>
          <a:lstStyle/>
          <a:p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Výsledek </a:t>
            </a:r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přijímacího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3600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80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6255" y="1388225"/>
            <a:ext cx="11737569" cy="6068291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Organizuje se jednotně;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Do 2. kola se může hlásit uchazeč, který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nebyl přijat v prvním kole </a:t>
            </a:r>
            <a:r>
              <a:rPr lang="cs-CZ" sz="2600" dirty="0" smtClean="0">
                <a:cs typeface="Arial" pitchFamily="34" charset="0"/>
              </a:rPr>
              <a:t>nebo se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vzdal</a:t>
            </a:r>
            <a:r>
              <a:rPr lang="cs-CZ" sz="2600" b="1" dirty="0" smtClean="0"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práva na přijetí</a:t>
            </a:r>
            <a:r>
              <a:rPr lang="cs-CZ" sz="2600" dirty="0" smtClean="0">
                <a:cs typeface="Arial" pitchFamily="34" charset="0"/>
              </a:rPr>
              <a:t>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Nově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musí</a:t>
            </a:r>
            <a:r>
              <a:rPr lang="cs-CZ" sz="2600" b="1" dirty="0" smtClean="0">
                <a:cs typeface="Arial" pitchFamily="34" charset="0"/>
              </a:rPr>
              <a:t> být zohledněny výsledky JPZ, </a:t>
            </a:r>
            <a:r>
              <a:rPr lang="cs-CZ" sz="2600" dirty="0" smtClean="0">
                <a:cs typeface="Arial" pitchFamily="34" charset="0"/>
              </a:rPr>
              <a:t>pokud je uchazeč v 1. kole nekonal, nemůže se hlásit do maturitního oboru;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Školní nebo talentová zkouška se koná pouze v </a:t>
            </a:r>
            <a:r>
              <a:rPr lang="cs-CZ" sz="2600" b="1" dirty="0" smtClean="0">
                <a:cs typeface="Arial" pitchFamily="34" charset="0"/>
              </a:rPr>
              <a:t>jednom termínu                (8. 6. - 12. 6.)</a:t>
            </a:r>
            <a:r>
              <a:rPr lang="cs-CZ" sz="2600" dirty="0" smtClean="0">
                <a:cs typeface="Arial" pitchFamily="34" charset="0"/>
              </a:rPr>
              <a:t>, </a:t>
            </a:r>
            <a:r>
              <a:rPr lang="cs-CZ" sz="2600" b="1" dirty="0" smtClean="0">
                <a:cs typeface="Arial" pitchFamily="34" charset="0"/>
              </a:rPr>
              <a:t>náhradní termín se nekoná</a:t>
            </a:r>
            <a:r>
              <a:rPr lang="cs-CZ" sz="2600" dirty="0" smtClean="0">
                <a:cs typeface="Arial" pitchFamily="34" charset="0"/>
              </a:rPr>
              <a:t>;</a:t>
            </a: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 smtClean="0">
                <a:cs typeface="Arial" pitchFamily="34" charset="0"/>
              </a:rPr>
              <a:t>Postupuje se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obdobně jako v 1. kole</a:t>
            </a:r>
            <a:r>
              <a:rPr lang="cs-CZ" sz="2600" dirty="0" smtClean="0">
                <a:cs typeface="Arial" pitchFamily="34" charset="0"/>
              </a:rPr>
              <a:t>, včetně </a:t>
            </a:r>
            <a:r>
              <a:rPr lang="cs-CZ" sz="2600" dirty="0" err="1" smtClean="0">
                <a:cs typeface="Arial" pitchFamily="34" charset="0"/>
              </a:rPr>
              <a:t>prioritizace</a:t>
            </a:r>
            <a:r>
              <a:rPr lang="cs-CZ" sz="2600" dirty="0" smtClean="0">
                <a:cs typeface="Arial" pitchFamily="34" charset="0"/>
              </a:rPr>
              <a:t>, tří způsobů podání přihlášky, možnost podání počtu tří přihlášek (ne více), zveřejnění výsledků </a:t>
            </a:r>
            <a:r>
              <a:rPr lang="cs-CZ" sz="2600" b="1" dirty="0" smtClean="0">
                <a:cs typeface="Arial" pitchFamily="34" charset="0"/>
              </a:rPr>
              <a:t>21. 6. </a:t>
            </a: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 smtClean="0">
                <a:cs typeface="Arial" pitchFamily="34" charset="0"/>
              </a:rPr>
              <a:t>Termín podání přihlášek</a:t>
            </a:r>
            <a:r>
              <a:rPr lang="cs-CZ" sz="2600" b="1" smtClean="0">
                <a:cs typeface="Arial" pitchFamily="34" charset="0"/>
              </a:rPr>
              <a:t>: 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24. května 2024.</a:t>
            </a:r>
          </a:p>
          <a:p>
            <a:pPr marL="0" indent="0">
              <a:spcAft>
                <a:spcPts val="600"/>
              </a:spcAft>
              <a:buNone/>
            </a:pP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1164308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463463"/>
            <a:ext cx="11264900" cy="835250"/>
          </a:xfrm>
        </p:spPr>
        <p:txBody>
          <a:bodyPr>
            <a:normAutofit fontScale="90000"/>
          </a:bodyPr>
          <a:lstStyle/>
          <a:p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 kolo přijímacího řízení</a:t>
            </a:r>
            <a:r>
              <a:rPr lang="cs-CZ" sz="3600" dirty="0" smtClean="0">
                <a:solidFill>
                  <a:srgbClr val="FF0000"/>
                </a:solidFill>
              </a:rPr>
              <a:t/>
            </a:r>
            <a:br>
              <a:rPr lang="cs-CZ" sz="3600" dirty="0" smtClean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64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40493"/>
            <a:ext cx="11264900" cy="48391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 smtClean="0"/>
              <a:t>Výrazné odchylky oproti 1. a 2. kolu </a:t>
            </a:r>
            <a:endParaRPr lang="cs-CZ" u="sng" dirty="0" smtClean="0"/>
          </a:p>
          <a:p>
            <a:r>
              <a:rPr lang="cs-CZ" b="1" dirty="0" smtClean="0"/>
              <a:t>3. a další kola </a:t>
            </a:r>
            <a:r>
              <a:rPr lang="cs-CZ" dirty="0" smtClean="0"/>
              <a:t>zůstávají výlučně </a:t>
            </a:r>
            <a:r>
              <a:rPr lang="cs-CZ" b="1" dirty="0" smtClean="0">
                <a:solidFill>
                  <a:srgbClr val="FF0000"/>
                </a:solidFill>
              </a:rPr>
              <a:t>v kompetenci ředitele školy</a:t>
            </a:r>
            <a:r>
              <a:rPr lang="cs-CZ" dirty="0" smtClean="0"/>
              <a:t>;</a:t>
            </a:r>
          </a:p>
          <a:p>
            <a:r>
              <a:rPr lang="cs-CZ" dirty="0" smtClean="0"/>
              <a:t>Přihlásit se může uchazeč, který </a:t>
            </a:r>
            <a:r>
              <a:rPr lang="cs-CZ" b="1" dirty="0" smtClean="0">
                <a:solidFill>
                  <a:srgbClr val="FF0000"/>
                </a:solidFill>
              </a:rPr>
              <a:t>nebyl přijat </a:t>
            </a:r>
            <a:r>
              <a:rPr lang="cs-CZ" dirty="0" smtClean="0"/>
              <a:t>v žádném předchozím kole nebo se </a:t>
            </a:r>
            <a:r>
              <a:rPr lang="cs-CZ" b="1" dirty="0" smtClean="0">
                <a:solidFill>
                  <a:srgbClr val="FF0000"/>
                </a:solidFill>
              </a:rPr>
              <a:t>vzdal práva na přijetí</a:t>
            </a:r>
            <a:r>
              <a:rPr lang="cs-CZ" dirty="0" smtClean="0"/>
              <a:t>;</a:t>
            </a:r>
          </a:p>
          <a:p>
            <a:r>
              <a:rPr lang="cs-CZ" dirty="0" smtClean="0"/>
              <a:t>Přihlášky se </a:t>
            </a:r>
            <a:r>
              <a:rPr lang="cs-CZ" b="1" dirty="0" smtClean="0"/>
              <a:t>neumožňuje</a:t>
            </a:r>
            <a:r>
              <a:rPr lang="cs-CZ" dirty="0" smtClean="0"/>
              <a:t> podávat </a:t>
            </a:r>
            <a:r>
              <a:rPr lang="cs-CZ" b="1" dirty="0" smtClean="0"/>
              <a:t>prostřednictvím elektronického systému;</a:t>
            </a:r>
          </a:p>
          <a:p>
            <a:r>
              <a:rPr lang="cs-CZ" dirty="0" smtClean="0"/>
              <a:t>Není jednotný termín zveřejnění, </a:t>
            </a:r>
            <a:r>
              <a:rPr lang="cs-CZ" b="1" dirty="0" smtClean="0">
                <a:solidFill>
                  <a:srgbClr val="FF0000"/>
                </a:solidFill>
              </a:rPr>
              <a:t>rozhodnutí se vyhotovuje písemně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Lze podat odvolání </a:t>
            </a:r>
            <a:r>
              <a:rPr lang="cs-CZ" dirty="0" smtClean="0"/>
              <a:t>ve lhůtě 3 pracovních dnů ode dne oznámení rozhodnutí;</a:t>
            </a:r>
          </a:p>
          <a:p>
            <a:r>
              <a:rPr lang="cs-CZ" dirty="0" smtClean="0"/>
              <a:t>Přijatý uchazeč </a:t>
            </a:r>
            <a:r>
              <a:rPr lang="cs-CZ" b="1" dirty="0" smtClean="0"/>
              <a:t>potvrzuje úmysl stát se žákem školy </a:t>
            </a:r>
            <a:r>
              <a:rPr lang="cs-CZ" b="1" dirty="0" smtClean="0">
                <a:solidFill>
                  <a:srgbClr val="FF0000"/>
                </a:solidFill>
              </a:rPr>
              <a:t>písemným vyjádřením</a:t>
            </a:r>
            <a:r>
              <a:rPr lang="cs-CZ" dirty="0" smtClean="0"/>
              <a:t> do 7 dnů ode dne oznámení.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3. a další kola přijímacího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80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27967"/>
            <a:ext cx="11264900" cy="485165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cs-CZ" sz="2600" b="1" u="sng" dirty="0" smtClean="0"/>
              <a:t>„Podpora </a:t>
            </a:r>
            <a:r>
              <a:rPr lang="cs-CZ" sz="2600" b="1" u="sng" dirty="0"/>
              <a:t>řemesel v odborném školství“</a:t>
            </a:r>
          </a:p>
          <a:p>
            <a:pPr lvl="0" algn="just"/>
            <a:r>
              <a:rPr lang="cs-CZ" sz="2600" dirty="0"/>
              <a:t>Aktuálně zařazeno celkem </a:t>
            </a:r>
            <a:r>
              <a:rPr lang="cs-CZ" sz="2600" b="1" dirty="0"/>
              <a:t>19 oborů vzdělání </a:t>
            </a:r>
            <a:r>
              <a:rPr lang="cs-CZ" sz="2600" dirty="0"/>
              <a:t>(převážně stavební a strojírenské obory, dále zařazeny obory - Truhlář, Tiskař na polygrafických strojích, Knihař)	</a:t>
            </a:r>
          </a:p>
          <a:p>
            <a:pPr lvl="0" algn="just"/>
            <a:r>
              <a:rPr lang="cs-CZ" sz="2600" dirty="0"/>
              <a:t>Žáci obdrží finanční příspěvek z rozpočtu ZK:</a:t>
            </a:r>
          </a:p>
          <a:p>
            <a:pPr lvl="0" algn="just"/>
            <a:r>
              <a:rPr lang="cs-CZ" sz="2600" dirty="0"/>
              <a:t>    (při splnění stanovených podmínek)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1. roč. - 300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1 500Kč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2. roč. - 400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2 500Kč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3. roč. - 500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3 000Kč</a:t>
            </a:r>
          </a:p>
          <a:p>
            <a:pPr algn="just"/>
            <a:r>
              <a:rPr lang="cs-CZ" sz="2600" b="1" dirty="0"/>
              <a:t>Přehled</a:t>
            </a:r>
            <a:r>
              <a:rPr lang="cs-CZ" sz="2600" dirty="0"/>
              <a:t> podporovaných oborů a </a:t>
            </a:r>
            <a:r>
              <a:rPr lang="cs-CZ" sz="2600" b="1" dirty="0"/>
              <a:t>podmínky</a:t>
            </a:r>
            <a:r>
              <a:rPr lang="cs-CZ" sz="2600" dirty="0"/>
              <a:t> pro vyplácení příspěvků jsou uveřejněny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v sekci „Podpora řemesel v odborném školství“.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Podpora odborného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306222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40285"/>
            <a:ext cx="11264900" cy="4939340"/>
          </a:xfrm>
        </p:spPr>
        <p:txBody>
          <a:bodyPr>
            <a:noAutofit/>
          </a:bodyPr>
          <a:lstStyle/>
          <a:p>
            <a:pPr marL="0" indent="0">
              <a:buSzPct val="75000"/>
              <a:buNone/>
            </a:pPr>
            <a:r>
              <a:rPr lang="cs-CZ" sz="2600" b="1" dirty="0"/>
              <a:t>Informační a vzdělávací portál Zlínského kraje </a:t>
            </a:r>
            <a:r>
              <a:rPr lang="cs-CZ" sz="2600" dirty="0" smtClean="0">
                <a:solidFill>
                  <a:srgbClr val="FF0000"/>
                </a:solidFill>
                <a:hlinkClick r:id="rId2"/>
              </a:rPr>
              <a:t>www.zkola.cz</a:t>
            </a:r>
            <a:endParaRPr lang="cs-CZ" sz="2600" dirty="0"/>
          </a:p>
          <a:p>
            <a:pPr marL="1084263" lvl="0" indent="-457200" algn="just"/>
            <a:r>
              <a:rPr lang="cs-CZ" sz="2600" dirty="0" smtClean="0"/>
              <a:t>Podpora </a:t>
            </a:r>
            <a:r>
              <a:rPr lang="cs-CZ" sz="2600" dirty="0"/>
              <a:t>řemesel v odborném </a:t>
            </a:r>
            <a:r>
              <a:rPr lang="cs-CZ" sz="2600" dirty="0" smtClean="0"/>
              <a:t>školství</a:t>
            </a:r>
            <a:endParaRPr lang="cs-CZ" sz="2600" dirty="0"/>
          </a:p>
          <a:p>
            <a:pPr marL="1084263" indent="-457200"/>
            <a:r>
              <a:rPr lang="cs-CZ" sz="2600" dirty="0" smtClean="0"/>
              <a:t>Burza škol </a:t>
            </a:r>
            <a:r>
              <a:rPr lang="cs-CZ" sz="2600" dirty="0" smtClean="0">
                <a:hlinkClick r:id="rId3"/>
              </a:rPr>
              <a:t>www.burzaskol.cz</a:t>
            </a:r>
            <a:endParaRPr lang="cs-CZ" sz="2600" dirty="0"/>
          </a:p>
          <a:p>
            <a:pPr marL="1084263" indent="-457200"/>
            <a:r>
              <a:rPr lang="cs-CZ" sz="2600" u="sng" dirty="0" smtClean="0">
                <a:solidFill>
                  <a:srgbClr val="0070C0"/>
                </a:solidFill>
              </a:rPr>
              <a:t>www.atlasskolstvi.cz/statisticke-informace-oboru</a:t>
            </a:r>
            <a:endParaRPr lang="cs-CZ" sz="26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600" dirty="0"/>
              <a:t>V oblasti přijímacího řízení </a:t>
            </a:r>
            <a:r>
              <a:rPr lang="cs-CZ" sz="2600" b="1" dirty="0"/>
              <a:t>doporučujeme dále sledovat</a:t>
            </a:r>
            <a:r>
              <a:rPr lang="cs-CZ" sz="2600" dirty="0"/>
              <a:t>:</a:t>
            </a:r>
            <a:endParaRPr lang="cs-CZ" sz="2600" b="1" dirty="0">
              <a:solidFill>
                <a:schemeClr val="hlink"/>
              </a:solidFill>
            </a:endParaRPr>
          </a:p>
          <a:p>
            <a:pPr marL="1084263" indent="-457200"/>
            <a:r>
              <a:rPr lang="cs-CZ" sz="2600" dirty="0"/>
              <a:t>sekci Přehled školských předpisů / zákony, vyhlášky a nařízení vlády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</a:t>
            </a:r>
          </a:p>
          <a:p>
            <a:pPr marL="1084263" indent="-457200"/>
            <a:r>
              <a:rPr lang="cs-CZ" sz="2600" dirty="0"/>
              <a:t>www jednotlivých středních </a:t>
            </a:r>
            <a:r>
              <a:rPr lang="cs-CZ" sz="2600" dirty="0" smtClean="0"/>
              <a:t>škol</a:t>
            </a:r>
            <a:endParaRPr lang="cs-CZ" sz="2600" dirty="0"/>
          </a:p>
          <a:p>
            <a:pPr marL="1084263" indent="-457200"/>
            <a:r>
              <a:rPr lang="cs-CZ" sz="2600" u="sng" dirty="0" smtClean="0">
                <a:solidFill>
                  <a:srgbClr val="0070C0"/>
                </a:solidFill>
              </a:rPr>
              <a:t>www.prihlaskynastredni.cz</a:t>
            </a:r>
            <a:endParaRPr lang="cs-CZ" sz="2600" u="sng" dirty="0">
              <a:solidFill>
                <a:srgbClr val="0070C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550653"/>
            <a:ext cx="11264900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Informační zdroje</a:t>
            </a:r>
          </a:p>
        </p:txBody>
      </p:sp>
    </p:spTree>
    <p:extLst>
      <p:ext uri="{BB962C8B-B14F-4D97-AF65-F5344CB8AC3E}">
        <p14:creationId xmlns:p14="http://schemas.microsoft.com/office/powerpoint/2010/main" val="137041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10685318" cy="3022600"/>
          </a:xfrm>
        </p:spPr>
        <p:txBody>
          <a:bodyPr/>
          <a:lstStyle/>
          <a:p>
            <a:r>
              <a:rPr lang="cs-CZ" sz="66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66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66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66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5400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Děkujeme za pozornost</a:t>
            </a:r>
            <a:endParaRPr lang="cs-CZ" sz="5400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mtClean="0"/>
              <a:t>Pracovníci OŠMS, oddělení organizační a správní</a:t>
            </a:r>
          </a:p>
          <a:p>
            <a:r>
              <a:rPr lang="cs-CZ" smtClean="0"/>
              <a:t>Krajský úřad ZK</a:t>
            </a:r>
          </a:p>
          <a:p>
            <a:r>
              <a:rPr lang="cs-CZ" smtClean="0"/>
              <a:t>Třída Tomáš Bati 21</a:t>
            </a:r>
          </a:p>
          <a:p>
            <a:r>
              <a:rPr lang="cs-CZ" smtClean="0"/>
              <a:t>Zlín 761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87484"/>
            <a:ext cx="11477700" cy="459214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Digitalizace procesu přijímacího řízení </a:t>
            </a:r>
            <a:r>
              <a:rPr lang="cs-CZ" dirty="0" smtClean="0"/>
              <a:t>s možností podání přihlášky         v listinné podobě;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Zvýšení </a:t>
            </a:r>
            <a:r>
              <a:rPr lang="cs-CZ" b="1" dirty="0"/>
              <a:t>počtu podaných přihlášek </a:t>
            </a:r>
            <a:r>
              <a:rPr lang="cs-CZ" dirty="0"/>
              <a:t>pro 1. a 2. kolo</a:t>
            </a:r>
            <a:r>
              <a:rPr lang="cs-CZ" dirty="0" smtClean="0"/>
              <a:t>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Závazná prioritizace </a:t>
            </a:r>
            <a:r>
              <a:rPr lang="cs-CZ" dirty="0" smtClean="0"/>
              <a:t>pořadí škol v přihlášce;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dirty="0"/>
              <a:t>Automatické </a:t>
            </a:r>
            <a:r>
              <a:rPr lang="cs-CZ" b="1" dirty="0"/>
              <a:t>přijetí</a:t>
            </a:r>
            <a:r>
              <a:rPr lang="cs-CZ" dirty="0"/>
              <a:t> do zvolené školy </a:t>
            </a:r>
            <a:r>
              <a:rPr lang="cs-CZ" dirty="0" smtClean="0"/>
              <a:t>dle </a:t>
            </a:r>
            <a:r>
              <a:rPr lang="cs-CZ" b="1" dirty="0" smtClean="0"/>
              <a:t>preferencí</a:t>
            </a:r>
            <a:r>
              <a:rPr lang="cs-CZ" dirty="0" smtClean="0"/>
              <a:t> </a:t>
            </a:r>
            <a:r>
              <a:rPr lang="cs-CZ" dirty="0"/>
              <a:t>a zároveň výsledků přijímacího </a:t>
            </a:r>
            <a:r>
              <a:rPr lang="cs-CZ" dirty="0" smtClean="0"/>
              <a:t>řízení na školu/obor </a:t>
            </a:r>
            <a:r>
              <a:rPr lang="cs-CZ" b="1" dirty="0" smtClean="0"/>
              <a:t>nejvýše v pořadí</a:t>
            </a:r>
            <a:r>
              <a:rPr lang="cs-CZ" dirty="0" smtClean="0"/>
              <a:t>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Zrušení zápisových lístků</a:t>
            </a:r>
            <a:r>
              <a:rPr lang="cs-CZ" dirty="0"/>
              <a:t> </a:t>
            </a:r>
            <a:endParaRPr lang="cs-CZ" dirty="0" smtClean="0"/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Hodnocení </a:t>
            </a:r>
            <a:r>
              <a:rPr lang="cs-CZ" b="1" dirty="0"/>
              <a:t>předchozího vzdělávání </a:t>
            </a:r>
            <a:r>
              <a:rPr lang="cs-CZ" dirty="0"/>
              <a:t>přestává být povinnou součástí kritérií, </a:t>
            </a:r>
            <a:r>
              <a:rPr lang="cs-CZ" b="1" dirty="0"/>
              <a:t>zůstává jako </a:t>
            </a:r>
            <a:r>
              <a:rPr lang="cs-CZ" b="1" dirty="0" smtClean="0"/>
              <a:t>možnost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spcAft>
                <a:spcPts val="1000"/>
              </a:spcAft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38663A9B-CB12-4737-9318-93B1754C1B03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40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Změny v přijímacím </a:t>
            </a:r>
            <a:r>
              <a:rPr lang="cs-CZ" sz="40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40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63287"/>
            <a:ext cx="11264900" cy="491633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cs-CZ" b="1" u="sng" dirty="0">
                <a:solidFill>
                  <a:srgbClr val="FF0000"/>
                </a:solidFill>
              </a:rPr>
              <a:t>Připravovaná právní úprava přijímacího řízení</a:t>
            </a:r>
          </a:p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</a:rPr>
              <a:t>zákon č. 561/2004 Sb.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(školský zákon), ve znění pozdějších předpisů (sněmovní tisk </a:t>
            </a:r>
            <a:r>
              <a:rPr lang="cs-CZ" dirty="0" smtClean="0">
                <a:solidFill>
                  <a:srgbClr val="FF0000"/>
                </a:solidFill>
              </a:rPr>
              <a:t>551/0);</a:t>
            </a:r>
            <a:endParaRPr lang="cs-CZ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</a:rPr>
              <a:t>n</a:t>
            </a:r>
            <a:r>
              <a:rPr lang="cs-CZ" b="1" smtClean="0">
                <a:solidFill>
                  <a:srgbClr val="FF0000"/>
                </a:solidFill>
              </a:rPr>
              <a:t>ahrazení </a:t>
            </a:r>
            <a:r>
              <a:rPr lang="cs-CZ" b="1" dirty="0" smtClean="0">
                <a:solidFill>
                  <a:srgbClr val="FF0000"/>
                </a:solidFill>
              </a:rPr>
              <a:t>novým předpisem - vyhláška </a:t>
            </a:r>
            <a:r>
              <a:rPr lang="cs-CZ" b="1" dirty="0">
                <a:solidFill>
                  <a:srgbClr val="FF0000"/>
                </a:solidFill>
              </a:rPr>
              <a:t>č. 353/2016 Sb.</a:t>
            </a:r>
            <a:r>
              <a:rPr lang="cs-CZ" dirty="0">
                <a:solidFill>
                  <a:srgbClr val="FF0000"/>
                </a:solidFill>
              </a:rPr>
              <a:t>, o přijímacím řízení ke střednímu vzdělávání, ve znění pozdějších předpisů</a:t>
            </a:r>
            <a:r>
              <a:rPr lang="cs-CZ" dirty="0" smtClean="0">
                <a:solidFill>
                  <a:srgbClr val="FF0000"/>
                </a:solidFill>
              </a:rPr>
              <a:t>;</a:t>
            </a:r>
            <a:endParaRPr lang="cs-CZ" b="1" dirty="0" smtClean="0"/>
          </a:p>
          <a:p>
            <a:pPr>
              <a:spcAft>
                <a:spcPts val="1000"/>
              </a:spcAft>
            </a:pPr>
            <a:r>
              <a:rPr lang="cs-CZ" b="1" dirty="0" smtClean="0"/>
              <a:t>zákon </a:t>
            </a:r>
            <a:r>
              <a:rPr lang="cs-CZ" b="1" dirty="0"/>
              <a:t>č. 500/2004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(správní řád), ve znění pozdějších předpisů;</a:t>
            </a:r>
          </a:p>
          <a:p>
            <a:pPr>
              <a:spcAft>
                <a:spcPts val="1000"/>
              </a:spcAft>
            </a:pPr>
            <a:r>
              <a:rPr lang="cs-CZ" b="1" dirty="0"/>
              <a:t>nařízení vlády č. 211/2010 Sb.</a:t>
            </a:r>
            <a:r>
              <a:rPr lang="cs-CZ" dirty="0"/>
              <a:t>, o soustavě oborů vzdělání v základním, středním a vyšším odborném vzdělávání, ve znění pozdějších předpisů; </a:t>
            </a:r>
          </a:p>
          <a:p>
            <a:pPr>
              <a:spcAft>
                <a:spcPts val="1000"/>
              </a:spcAft>
            </a:pPr>
            <a:r>
              <a:rPr lang="cs-CZ" b="1" dirty="0"/>
              <a:t>zákon č. 67/2022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o opatřeních v oblasti školství v souvislosti                         s ozbrojeným konfliktem na území Ukrajiny vyvolaným invazí vojsk Ruské   federace, v platném znění. 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55325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5276654"/>
          </a:xfrm>
        </p:spPr>
        <p:txBody>
          <a:bodyPr>
            <a:normAutofit fontScale="85000" lnSpcReduction="20000"/>
          </a:bodyPr>
          <a:lstStyle/>
          <a:p>
            <a:endParaRPr lang="cs-CZ" sz="3400" b="1" dirty="0" smtClean="0"/>
          </a:p>
          <a:p>
            <a:r>
              <a:rPr lang="cs-CZ" sz="3400" b="1" dirty="0" smtClean="0"/>
              <a:t> </a:t>
            </a:r>
            <a:r>
              <a:rPr lang="cs-CZ" sz="3400" b="1" dirty="0" smtClean="0">
                <a:solidFill>
                  <a:srgbClr val="FF0000"/>
                </a:solidFill>
              </a:rPr>
              <a:t>12. </a:t>
            </a:r>
            <a:r>
              <a:rPr lang="cs-CZ" sz="3400" b="1" dirty="0">
                <a:solidFill>
                  <a:srgbClr val="FF0000"/>
                </a:solidFill>
              </a:rPr>
              <a:t>dubna </a:t>
            </a:r>
            <a:r>
              <a:rPr lang="cs-CZ" sz="3400" b="1" dirty="0" smtClean="0">
                <a:solidFill>
                  <a:srgbClr val="FF0000"/>
                </a:solidFill>
              </a:rPr>
              <a:t>2024 </a:t>
            </a:r>
            <a:r>
              <a:rPr lang="cs-CZ" sz="3400" dirty="0"/>
              <a:t>(4leté obory, vč. NS</a:t>
            </a:r>
            <a:r>
              <a:rPr lang="cs-CZ" sz="3400" dirty="0" smtClean="0"/>
              <a:t>) 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                    </a:t>
            </a:r>
          </a:p>
          <a:p>
            <a:r>
              <a:rPr lang="cs-CZ" sz="3400" b="1" dirty="0" smtClean="0"/>
              <a:t> </a:t>
            </a:r>
            <a:r>
              <a:rPr lang="cs-CZ" sz="3400" b="1" dirty="0" smtClean="0">
                <a:solidFill>
                  <a:srgbClr val="FF0000"/>
                </a:solidFill>
              </a:rPr>
              <a:t>15. </a:t>
            </a:r>
            <a:r>
              <a:rPr lang="cs-CZ" sz="3400" b="1" dirty="0">
                <a:solidFill>
                  <a:srgbClr val="FF0000"/>
                </a:solidFill>
              </a:rPr>
              <a:t>dubna </a:t>
            </a:r>
            <a:r>
              <a:rPr lang="cs-CZ" sz="3400" b="1" dirty="0" smtClean="0">
                <a:solidFill>
                  <a:srgbClr val="FF0000"/>
                </a:solidFill>
              </a:rPr>
              <a:t>2024 </a:t>
            </a:r>
            <a:r>
              <a:rPr lang="cs-CZ" sz="3400" dirty="0"/>
              <a:t>(4leté obory, vč. NS</a:t>
            </a:r>
            <a:r>
              <a:rPr lang="cs-CZ" sz="3400" dirty="0" smtClean="0"/>
              <a:t>) 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		</a:t>
            </a:r>
          </a:p>
          <a:p>
            <a:pPr marL="0" indent="0">
              <a:buNone/>
            </a:pPr>
            <a:r>
              <a:rPr lang="cs-CZ" sz="3400" b="1" dirty="0"/>
              <a:t>Náhradní termín </a:t>
            </a:r>
            <a:r>
              <a:rPr lang="cs-CZ" sz="3400" dirty="0"/>
              <a:t>(všechny obory vzdělání</a:t>
            </a:r>
            <a:r>
              <a:rPr lang="cs-CZ" sz="3400" dirty="0" smtClean="0"/>
              <a:t>)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    1. termín: </a:t>
            </a:r>
            <a:r>
              <a:rPr lang="cs-CZ" sz="3400" b="1" dirty="0" smtClean="0">
                <a:solidFill>
                  <a:srgbClr val="FF0000"/>
                </a:solidFill>
              </a:rPr>
              <a:t>29. dubna 2024</a:t>
            </a:r>
            <a:endParaRPr lang="cs-CZ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dirty="0"/>
              <a:t>    2. termín: </a:t>
            </a:r>
            <a:r>
              <a:rPr lang="cs-CZ" sz="3400" b="1" dirty="0" smtClean="0">
                <a:solidFill>
                  <a:srgbClr val="FF0000"/>
                </a:solidFill>
              </a:rPr>
              <a:t>30. dubna 2024</a:t>
            </a:r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600" dirty="0"/>
              <a:t>MŠMT může v souladu s § 184a, odst. 4 ŠZ stanovit odlišný způsob nebo podmínky přijímání ke vzdělávání (krizový zákon, karanténa</a:t>
            </a:r>
            <a:r>
              <a:rPr lang="cs-CZ" sz="3600" dirty="0" smtClean="0"/>
              <a:t>…)</a:t>
            </a:r>
            <a:endParaRPr lang="cs-CZ" sz="3600" dirty="0"/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endParaRPr lang="cs-CZ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5" y="367388"/>
            <a:ext cx="11448549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Termíny jednotných přijímacích zkoušek</a:t>
            </a:r>
          </a:p>
        </p:txBody>
      </p:sp>
    </p:spTree>
    <p:extLst>
      <p:ext uri="{BB962C8B-B14F-4D97-AF65-F5344CB8AC3E}">
        <p14:creationId xmlns:p14="http://schemas.microsoft.com/office/powerpoint/2010/main" val="361274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3600" u="sng" spc="5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Přihlášky</a:t>
            </a:r>
            <a:r>
              <a:rPr lang="cs-CZ" sz="3600" smtClean="0">
                <a:solidFill>
                  <a:srgbClr val="FF0000"/>
                </a:solidFill>
              </a:rPr>
              <a:t/>
            </a:r>
            <a:br>
              <a:rPr lang="cs-CZ" sz="3600" smtClean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481799" cy="4954203"/>
          </a:xfrm>
        </p:spPr>
        <p:txBody>
          <a:bodyPr>
            <a:normAutofit/>
          </a:bodyPr>
          <a:lstStyle/>
          <a:p>
            <a:pPr algn="just"/>
            <a:r>
              <a:rPr lang="cs-CZ" sz="2600" b="1" u="sng" smtClean="0">
                <a:solidFill>
                  <a:srgbClr val="FF0000"/>
                </a:solidFill>
              </a:rPr>
              <a:t>Zvýšení počtu na 3 přihlášky</a:t>
            </a:r>
            <a:r>
              <a:rPr lang="cs-CZ" sz="2600" b="1" smtClean="0"/>
              <a:t> do oborů bez talentové zkoušky</a:t>
            </a:r>
            <a:r>
              <a:rPr lang="cs-CZ" sz="2600" smtClean="0"/>
              <a:t> </a:t>
            </a:r>
          </a:p>
          <a:p>
            <a:pPr marL="0" indent="0" algn="just">
              <a:buNone/>
            </a:pPr>
            <a:endParaRPr lang="cs-CZ" sz="2600" b="1" smtClean="0"/>
          </a:p>
          <a:p>
            <a:pPr marL="0" indent="0" algn="just">
              <a:buNone/>
            </a:pPr>
            <a:endParaRPr lang="cs-CZ" sz="2600" b="1" smtClean="0"/>
          </a:p>
          <a:p>
            <a:pPr algn="just"/>
            <a:r>
              <a:rPr lang="cs-CZ" sz="2600" b="1" smtClean="0"/>
              <a:t>pořadí škol </a:t>
            </a:r>
            <a:r>
              <a:rPr lang="cs-CZ" sz="2600" smtClean="0"/>
              <a:t>se v přihlášce nově uvádí </a:t>
            </a:r>
            <a:r>
              <a:rPr lang="cs-CZ" sz="2600" b="1" u="sng" smtClean="0">
                <a:solidFill>
                  <a:srgbClr val="FF0000"/>
                </a:solidFill>
              </a:rPr>
              <a:t>podle preference</a:t>
            </a:r>
            <a:r>
              <a:rPr lang="cs-CZ" sz="2600" b="1" smtClean="0">
                <a:solidFill>
                  <a:srgbClr val="FF0000"/>
                </a:solidFill>
              </a:rPr>
              <a:t> </a:t>
            </a:r>
            <a:r>
              <a:rPr lang="cs-CZ" sz="2600" smtClean="0"/>
              <a:t>(důraz na co nejpečlivější výběr oboru při podání přihlášky - </a:t>
            </a:r>
            <a:r>
              <a:rPr lang="cs-CZ" sz="2600" b="1" smtClean="0"/>
              <a:t>po uplynutí termínu pro podání přihlášky již nelze pořadí měnit</a:t>
            </a:r>
            <a:r>
              <a:rPr lang="cs-CZ" sz="2600" smtClean="0"/>
              <a:t>), na všech přihláškách jsou obory </a:t>
            </a:r>
            <a:r>
              <a:rPr lang="cs-CZ" sz="2600" b="1" smtClean="0"/>
              <a:t>ve stejném pořadí</a:t>
            </a:r>
            <a:endParaRPr lang="cs-CZ" sz="260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600" b="1" smtClean="0"/>
              <a:t>Termín pro podání přihlášky: </a:t>
            </a:r>
            <a:r>
              <a:rPr lang="cs-CZ" sz="2600" b="1" u="sng" smtClean="0">
                <a:solidFill>
                  <a:srgbClr val="FF0000"/>
                </a:solidFill>
              </a:rPr>
              <a:t>20. února 2024</a:t>
            </a:r>
            <a:r>
              <a:rPr lang="cs-CZ" sz="2600" b="1" smtClean="0">
                <a:solidFill>
                  <a:srgbClr val="FF0000"/>
                </a:solidFill>
              </a:rPr>
              <a:t> </a:t>
            </a:r>
            <a:r>
              <a:rPr lang="cs-CZ" sz="2600" b="1" smtClean="0"/>
              <a:t>(nejdříve 1. února 2024)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400" smtClean="0"/>
              <a:t>Součástí přihlášky jsou </a:t>
            </a:r>
            <a:r>
              <a:rPr lang="cs-CZ" sz="2400" b="1" smtClean="0">
                <a:solidFill>
                  <a:srgbClr val="FF0000"/>
                </a:solidFill>
              </a:rPr>
              <a:t>prosté kopie dokladů </a:t>
            </a:r>
            <a:r>
              <a:rPr lang="cs-CZ" sz="2400" smtClean="0"/>
              <a:t>stanovených vyhláškou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Pokud máte elektronickou identitu, můžete podat přihlášku zcela jednoduše online.</a:t>
            </a:r>
          </a:p>
          <a:p>
            <a:r>
              <a:rPr lang="cs-CZ" dirty="0"/>
              <a:t>Přihlásíte se do systému, ten je napojen na registr obyvatel, díky kterému uvidíte seznam svých dětí, ze kterých vyberete to, které chcete přihlásit. Nevyplňujete už žádné osobní údaje.</a:t>
            </a:r>
          </a:p>
          <a:p>
            <a:r>
              <a:rPr lang="cs-CZ" dirty="0"/>
              <a:t>Vyberete si ze seznamu až 3 obory bez talentové zkoušky, do kterých chcete podat přihlášku. Vyberete je v pořadí dle priority pro přijetí. Uvidíte přehledné informace o každé škole – přehled oborů vzdělání, počet letos přijímaných uchazečů i počty přihlášek a přijatých uchazečů v  minulých letech.</a:t>
            </a:r>
          </a:p>
          <a:p>
            <a:r>
              <a:rPr lang="cs-CZ" dirty="0"/>
              <a:t>Uvidíte přehledně dokumenty, které Vámi vybraná škola vyžaduje pro příslušný obor vzdělání doložit k přihlášce. Ty pak nahrajete jako fotky nebo </a:t>
            </a:r>
            <a:r>
              <a:rPr lang="cs-CZ" dirty="0" err="1"/>
              <a:t>skeny</a:t>
            </a:r>
            <a:r>
              <a:rPr lang="cs-CZ" dirty="0"/>
              <a:t>.</a:t>
            </a:r>
          </a:p>
          <a:p>
            <a:r>
              <a:rPr lang="cs-CZ" dirty="0"/>
              <a:t>Potvrdíte odeslání, přijde Vám e-mail s potvrzením a to je vše.</a:t>
            </a:r>
          </a:p>
          <a:p>
            <a:r>
              <a:rPr lang="cs-CZ" dirty="0"/>
              <a:t>Jednoduchý výběr ze všech škol, stačí vybrat školu (včetně oboru, zaměření a formy vzdělání) a potřebné informace nemusíte hledat jinde.</a:t>
            </a:r>
          </a:p>
          <a:p>
            <a:r>
              <a:rPr lang="cs-CZ" dirty="0"/>
              <a:t>U každé školy/oboru vzdělání uvidíte počty přihlášek a přijatých uchazečů v minulých letech.</a:t>
            </a:r>
          </a:p>
          <a:p>
            <a:r>
              <a:rPr lang="cs-CZ" dirty="0"/>
              <a:t>Můžete se vrátit k rozpracované přihlášce.</a:t>
            </a:r>
          </a:p>
          <a:p>
            <a:r>
              <a:rPr lang="cs-CZ" dirty="0"/>
              <a:t>Přílohy se přikládají v kopiích, stačí </a:t>
            </a:r>
            <a:r>
              <a:rPr lang="cs-CZ" b="1" u="sng" dirty="0"/>
              <a:t>si ponechat pro potřeby ověření u sebe 1 originál každé přílohy. Pozvánka ke zkouškám přijde elektronicky.</a:t>
            </a:r>
          </a:p>
          <a:p>
            <a:r>
              <a:rPr lang="cs-CZ" dirty="0"/>
              <a:t>Po vyhodnocení uvidíte výsledky svého dítěte u testů jednotné přijímací zkoušky</a:t>
            </a:r>
            <a:r>
              <a:rPr lang="cs-CZ" dirty="0" smtClean="0"/>
              <a:t>.</a:t>
            </a:r>
          </a:p>
          <a:p>
            <a:r>
              <a:rPr lang="cs-CZ" dirty="0" smtClean="0"/>
              <a:t>SŠ s vámi komunikuje elektronicky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dirty="0" smtClean="0"/>
              <a:t>lektronicky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32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Vše vyplníte online, ale bez přihlášení, proto se Vám nebudou </a:t>
            </a:r>
            <a:r>
              <a:rPr lang="cs-CZ" dirty="0" err="1"/>
              <a:t>předvyplňovat</a:t>
            </a:r>
            <a:r>
              <a:rPr lang="cs-CZ" dirty="0"/>
              <a:t> údaje z registru obyvatel a musíte všechny vyplnit. Nahrajete přílohy přihlášky. Ze systému vytisknete výpis přihlášky, podepíšete ho a doručíte na Vámi vybrané školy (poštou, osobně, datovou schránkou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/>
              <a:t>Vyberete si ze seznamu až 3 obory bez talentové zkoušky, do kterých chcete podat přihlášku. Vyberete je v pořadí dle priority pro přijetí. Jsou zde uvedeny přehledné informace o každé škole, například počet letos přijímaných uchazečů i počty přihlášek v minulých letech.</a:t>
            </a:r>
          </a:p>
          <a:p>
            <a:r>
              <a:rPr lang="cs-CZ" dirty="0"/>
              <a:t>Uvidíte přehledně dokumenty, které Vámi vybraná škola vyžaduje doložit k přihlášce. Ty pak nahrajete jako fotky nebo </a:t>
            </a:r>
            <a:r>
              <a:rPr lang="cs-CZ" dirty="0" err="1"/>
              <a:t>skeny</a:t>
            </a:r>
            <a:r>
              <a:rPr lang="cs-CZ" dirty="0"/>
              <a:t>.</a:t>
            </a:r>
          </a:p>
          <a:p>
            <a:r>
              <a:rPr lang="cs-CZ" dirty="0"/>
              <a:t>Potvrdíte odeslání a následně obdržíte na e-mailovou adresu uvedenou v kontaktních údajích e-mail s výpisem přihlášky k vytištění.</a:t>
            </a:r>
          </a:p>
          <a:p>
            <a:r>
              <a:rPr lang="cs-CZ" dirty="0"/>
              <a:t>Získaný výpis vytisknete (tolikrát, na kolik škol se hlásíte), podepíšete jej a doručíte v listinné podobě do každé vybrané školy (bez příloh).</a:t>
            </a:r>
          </a:p>
          <a:p>
            <a:r>
              <a:rPr lang="cs-CZ" dirty="0"/>
              <a:t>Jednoduchý výběr ze všech škol, stačí vybrat školu (včetně oboru, zaměření a formy vzdělávání) a potřebné informace nemusíte hledat jinde.</a:t>
            </a:r>
          </a:p>
          <a:p>
            <a:r>
              <a:rPr lang="cs-CZ" dirty="0"/>
              <a:t>U každé školy/oboru vzdělání uvidíte počty přihlášek a přijatých uchazečů v minulých letech.</a:t>
            </a:r>
          </a:p>
          <a:p>
            <a:r>
              <a:rPr lang="cs-CZ" dirty="0"/>
              <a:t>Stačí jedna kopie od každé přílohy.</a:t>
            </a:r>
          </a:p>
          <a:p>
            <a:r>
              <a:rPr lang="cs-CZ" dirty="0"/>
              <a:t>Musíte doručit listinnou přihlášku do každé školy.</a:t>
            </a:r>
          </a:p>
          <a:p>
            <a:r>
              <a:rPr lang="cs-CZ" b="1" u="sng" dirty="0"/>
              <a:t>Pozvánka ke zkouškám Vám přijde doporučeným dopisem.</a:t>
            </a:r>
          </a:p>
          <a:p>
            <a:r>
              <a:rPr lang="cs-CZ" dirty="0"/>
              <a:t>Neuvidíte po vyhodnocení testů výsledky svého dítěte u jednotné přijímací zkoušky.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Výpis ze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02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Vyplníte klasickou listinnou přihlášku a doručíte ji do každé zvolené školy. Ke každé přihlášce přiložíte všechny přílohy, které daná škola/obor požaduje. Každá přihláška musí mít obory uvedené ve stejném pořadí dle zvolené priority pro přijetí.</a:t>
            </a:r>
          </a:p>
          <a:p>
            <a:r>
              <a:rPr lang="cs-CZ" dirty="0"/>
              <a:t>Nepotřebujete počítač ani mobilní telefon.</a:t>
            </a:r>
          </a:p>
          <a:p>
            <a:r>
              <a:rPr lang="cs-CZ" dirty="0"/>
              <a:t>Ke každé přihlášce musíte přiložit listinné kopie všech příloh.</a:t>
            </a:r>
          </a:p>
          <a:p>
            <a:r>
              <a:rPr lang="cs-CZ" dirty="0"/>
              <a:t>Musíte doručit listinnou přihlášku se všemi přílohami do každé školy.</a:t>
            </a:r>
          </a:p>
          <a:p>
            <a:r>
              <a:rPr lang="cs-CZ" dirty="0"/>
              <a:t>Musíte si dohledat přesný název a adresu každé střední školy, kód oboru a jeho přesný název i se zaměřením.</a:t>
            </a:r>
          </a:p>
          <a:p>
            <a:r>
              <a:rPr lang="cs-CZ" b="1" u="sng" dirty="0"/>
              <a:t>Pozvánka ke zkouškám Vám přijde doporučeným dopisem.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408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363574" cy="49809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u="sng" dirty="0" smtClean="0">
                <a:solidFill>
                  <a:srgbClr val="FF0000"/>
                </a:solidFill>
              </a:rPr>
              <a:t>Místo konání </a:t>
            </a:r>
            <a:r>
              <a:rPr lang="cs-CZ" sz="2600" b="1" dirty="0" smtClean="0">
                <a:solidFill>
                  <a:srgbClr val="FF0000"/>
                </a:solidFill>
              </a:rPr>
              <a:t>jednotné zkoušky </a:t>
            </a:r>
            <a:r>
              <a:rPr lang="cs-CZ" sz="2600" b="1" dirty="0" smtClean="0"/>
              <a:t>určí Centrum 1. března</a:t>
            </a:r>
            <a:r>
              <a:rPr lang="cs-CZ" sz="2600" dirty="0" smtClean="0"/>
              <a:t>, a to jednu ze škol s oborem vzdělání s MZ, kam se uchazeč hlásí.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dirty="0" smtClean="0"/>
              <a:t>Na oba termíny </a:t>
            </a:r>
            <a:r>
              <a:rPr lang="cs-CZ" sz="2600" b="1" u="sng" dirty="0" smtClean="0">
                <a:solidFill>
                  <a:srgbClr val="FF0000"/>
                </a:solidFill>
              </a:rPr>
              <a:t>může být určena stejná škola</a:t>
            </a:r>
            <a:r>
              <a:rPr lang="cs-CZ" sz="2600" b="1" dirty="0" smtClean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Pozvánku</a:t>
            </a:r>
            <a:r>
              <a:rPr lang="cs-CZ" sz="2600" dirty="0"/>
              <a:t> zasílá uchazeči ředitel SŠ nejpozději 14 dní před konáním </a:t>
            </a:r>
            <a:r>
              <a:rPr lang="cs-CZ" sz="2600" dirty="0" smtClean="0"/>
              <a:t>zkoušek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 smtClean="0"/>
              <a:t>Uchazeč, který se hlásí</a:t>
            </a:r>
            <a:r>
              <a:rPr lang="cs-CZ" sz="2600" b="1" dirty="0" smtClean="0">
                <a:solidFill>
                  <a:srgbClr val="FF0000"/>
                </a:solidFill>
              </a:rPr>
              <a:t> alespoň do jednoho oboru s MZ, má </a:t>
            </a:r>
            <a:r>
              <a:rPr lang="cs-CZ" sz="2600" b="1" u="sng" dirty="0" smtClean="0">
                <a:solidFill>
                  <a:srgbClr val="FF0000"/>
                </a:solidFill>
              </a:rPr>
              <a:t>právo konat dva termíny JPZ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 smtClean="0"/>
              <a:t>Školní přijímací zkouška </a:t>
            </a:r>
            <a:r>
              <a:rPr lang="cs-CZ" sz="2600" dirty="0" smtClean="0"/>
              <a:t>(může být stanovena) - koná se v období </a:t>
            </a:r>
            <a:r>
              <a:rPr lang="cs-CZ" sz="2600" b="1" dirty="0" smtClean="0">
                <a:solidFill>
                  <a:srgbClr val="FF0000"/>
                </a:solidFill>
              </a:rPr>
              <a:t>od 15. 3. do 23. 4.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 smtClean="0"/>
              <a:t>------------------------------------------------------------------------------------------------------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 smtClean="0"/>
              <a:t>Průběh a délka JPZ </a:t>
            </a:r>
            <a:r>
              <a:rPr lang="cs-CZ" sz="2600" u="sng" dirty="0" smtClean="0"/>
              <a:t>(nezměněno)</a:t>
            </a:r>
            <a:endParaRPr lang="cs-CZ" sz="2600" u="sng" dirty="0"/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Český jazyka a literatura (60 minut);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Matematika a její aplikace (70 minut).</a:t>
            </a:r>
            <a:endParaRPr lang="cs-CZ" sz="26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Jednotná přijímací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zkouška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303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5" ma:contentTypeDescription="Vytvoří nový dokument" ma:contentTypeScope="" ma:versionID="7108a9765c73e48a6c358a9de4085602">
  <xsd:schema xmlns:xsd="http://www.w3.org/2001/XMLSchema" xmlns:xs="http://www.w3.org/2001/XMLSchema" xmlns:p="http://schemas.microsoft.com/office/2006/metadata/properties" xmlns:ns3="02f47990-aae6-4227-999d-20ae80fc4a95" xmlns:ns4="e9488e27-62b4-47cf-9353-e24b519013c0" targetNamespace="http://schemas.microsoft.com/office/2006/metadata/properties" ma:root="true" ma:fieldsID="ab57e1eb6f33a04bf7987fb7c22949a2" ns3:_="" ns4:_="">
    <xsd:import namespace="02f47990-aae6-4227-999d-20ae80fc4a95"/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f47990-aae6-4227-999d-20ae80fc4a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0076B4-306F-4931-8D1C-EC5B49813797}">
  <ds:schemaRefs>
    <ds:schemaRef ds:uri="e9488e27-62b4-47cf-9353-e24b519013c0"/>
    <ds:schemaRef ds:uri="02f47990-aae6-4227-999d-20ae80fc4a95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19D0A29-090F-4D1B-9B7C-36D4F37F5C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CB5F83-9F3B-41BA-A8D0-09AE6EEA87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f47990-aae6-4227-999d-20ae80fc4a95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5868</TotalTime>
  <Words>964</Words>
  <Application>Microsoft Office PowerPoint</Application>
  <PresentationFormat>Širokoúhlá obrazovka</PresentationFormat>
  <Paragraphs>138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Degular</vt:lpstr>
      <vt:lpstr>Wingdings</vt:lpstr>
      <vt:lpstr>Motiv Office</vt:lpstr>
      <vt:lpstr> PŘIJÍMACÍ ŘÍZENÍ PRO ŠKOLNÍ ROK   2024/2025 </vt:lpstr>
      <vt:lpstr>Změny v přijímacím řízení  </vt:lpstr>
      <vt:lpstr>Právní předpisy</vt:lpstr>
      <vt:lpstr>Termíny jednotných přijímacích zkoušek</vt:lpstr>
      <vt:lpstr>Přihlášky </vt:lpstr>
      <vt:lpstr>Elektronicky</vt:lpstr>
      <vt:lpstr>Výpis ze systému</vt:lpstr>
      <vt:lpstr>Listinná</vt:lpstr>
      <vt:lpstr>Jednotná přijímací zkouška </vt:lpstr>
      <vt:lpstr>Výsledek přijímacího řízení  </vt:lpstr>
      <vt:lpstr>2. kolo přijímacího řízení </vt:lpstr>
      <vt:lpstr>3. a další kola přijímacího řízení  </vt:lpstr>
      <vt:lpstr>Podpora odborného vzdělávání</vt:lpstr>
      <vt:lpstr>Informační zdroje</vt:lpstr>
      <vt:lpstr>  Děkujeme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Petra Chudomelová</cp:lastModifiedBy>
  <cp:revision>216</cp:revision>
  <cp:lastPrinted>2023-10-23T10:36:37Z</cp:lastPrinted>
  <dcterms:created xsi:type="dcterms:W3CDTF">2021-08-21T22:30:26Z</dcterms:created>
  <dcterms:modified xsi:type="dcterms:W3CDTF">2024-01-22T15:45:23Z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