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sldIdLst>
    <p:sldId id="256" r:id="rId5"/>
    <p:sldId id="288" r:id="rId6"/>
    <p:sldId id="294" r:id="rId7"/>
    <p:sldId id="261" r:id="rId8"/>
    <p:sldId id="290" r:id="rId9"/>
    <p:sldId id="291" r:id="rId10"/>
    <p:sldId id="292" r:id="rId11"/>
    <p:sldId id="295" r:id="rId12"/>
    <p:sldId id="265" r:id="rId13"/>
    <p:sldId id="289" r:id="rId14"/>
    <p:sldId id="293" r:id="rId15"/>
    <p:sldId id="266" r:id="rId16"/>
    <p:sldId id="267" r:id="rId17"/>
    <p:sldId id="269" r:id="rId18"/>
    <p:sldId id="284" r:id="rId19"/>
    <p:sldId id="282" r:id="rId2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2426CE-D715-4B44-9675-11FB09EDE882}" v="6" dt="2022-03-15T08:39:37.6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73"/>
    <p:restoredTop sz="96327"/>
  </p:normalViewPr>
  <p:slideViewPr>
    <p:cSldViewPr snapToGrid="0" snapToObjects="1">
      <p:cViewPr varScale="1">
        <p:scale>
          <a:sx n="86" d="100"/>
          <a:sy n="86" d="100"/>
        </p:scale>
        <p:origin x="66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imáček Tomáš" userId="9d41dccd-2e98-4a15-a25d-d92fa426e77f" providerId="ADAL" clId="{F12426CE-D715-4B44-9675-11FB09EDE882}"/>
    <pc:docChg chg="undo custSel delSld modSld">
      <pc:chgData name="Zimáček Tomáš" userId="9d41dccd-2e98-4a15-a25d-d92fa426e77f" providerId="ADAL" clId="{F12426CE-D715-4B44-9675-11FB09EDE882}" dt="2022-03-15T09:02:37.970" v="701" actId="5793"/>
      <pc:docMkLst>
        <pc:docMk/>
      </pc:docMkLst>
      <pc:sldChg chg="modSp mod">
        <pc:chgData name="Zimáček Tomáš" userId="9d41dccd-2e98-4a15-a25d-d92fa426e77f" providerId="ADAL" clId="{F12426CE-D715-4B44-9675-11FB09EDE882}" dt="2022-03-15T08:37:30.709" v="44" actId="20577"/>
        <pc:sldMkLst>
          <pc:docMk/>
          <pc:sldMk cId="2134653494" sldId="256"/>
        </pc:sldMkLst>
        <pc:spChg chg="mod">
          <ac:chgData name="Zimáček Tomáš" userId="9d41dccd-2e98-4a15-a25d-d92fa426e77f" providerId="ADAL" clId="{F12426CE-D715-4B44-9675-11FB09EDE882}" dt="2022-03-15T08:37:17.866" v="30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Zimáček Tomáš" userId="9d41dccd-2e98-4a15-a25d-d92fa426e77f" providerId="ADAL" clId="{F12426CE-D715-4B44-9675-11FB09EDE882}" dt="2022-03-15T08:37:30.709" v="44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Zimáček Tomáš" userId="9d41dccd-2e98-4a15-a25d-d92fa426e77f" providerId="ADAL" clId="{F12426CE-D715-4B44-9675-11FB09EDE882}" dt="2022-03-15T08:50:35.697" v="403" actId="5793"/>
        <pc:sldMkLst>
          <pc:docMk/>
          <pc:sldMk cId="1701272261" sldId="257"/>
        </pc:sldMkLst>
        <pc:spChg chg="mod">
          <ac:chgData name="Zimáček Tomáš" userId="9d41dccd-2e98-4a15-a25d-d92fa426e77f" providerId="ADAL" clId="{F12426CE-D715-4B44-9675-11FB09EDE882}" dt="2022-03-15T08:50:35.697" v="403" actId="5793"/>
          <ac:spMkLst>
            <pc:docMk/>
            <pc:sldMk cId="1701272261" sldId="257"/>
            <ac:spMk id="3" creationId="{90AC446F-4CCF-4040-98B5-D629E72C6432}"/>
          </ac:spMkLst>
        </pc:spChg>
        <pc:spChg chg="mod">
          <ac:chgData name="Zimáček Tomáš" userId="9d41dccd-2e98-4a15-a25d-d92fa426e77f" providerId="ADAL" clId="{F12426CE-D715-4B44-9675-11FB09EDE882}" dt="2022-03-15T08:45:52.509" v="203" actId="27636"/>
          <ac:spMkLst>
            <pc:docMk/>
            <pc:sldMk cId="1701272261" sldId="257"/>
            <ac:spMk id="4" creationId="{1B37A1BB-E573-BE45-B73F-5CCF5CD016E5}"/>
          </ac:spMkLst>
        </pc:spChg>
      </pc:sldChg>
      <pc:sldChg chg="modSp mod">
        <pc:chgData name="Zimáček Tomáš" userId="9d41dccd-2e98-4a15-a25d-d92fa426e77f" providerId="ADAL" clId="{F12426CE-D715-4B44-9675-11FB09EDE882}" dt="2022-03-15T08:44:00.906" v="178" actId="27636"/>
        <pc:sldMkLst>
          <pc:docMk/>
          <pc:sldMk cId="2843767333" sldId="258"/>
        </pc:sldMkLst>
        <pc:spChg chg="mod">
          <ac:chgData name="Zimáček Tomáš" userId="9d41dccd-2e98-4a15-a25d-d92fa426e77f" providerId="ADAL" clId="{F12426CE-D715-4B44-9675-11FB09EDE882}" dt="2022-03-15T08:44:00.906" v="178" actId="27636"/>
          <ac:spMkLst>
            <pc:docMk/>
            <pc:sldMk cId="2843767333" sldId="258"/>
            <ac:spMk id="2" creationId="{CBD21DD6-1D19-C646-8A9D-40DF9E8A5024}"/>
          </ac:spMkLst>
        </pc:spChg>
      </pc:sldChg>
      <pc:sldChg chg="modSp mod">
        <pc:chgData name="Zimáček Tomáš" userId="9d41dccd-2e98-4a15-a25d-d92fa426e77f" providerId="ADAL" clId="{F12426CE-D715-4B44-9675-11FB09EDE882}" dt="2022-03-15T08:58:56.718" v="598" actId="948"/>
        <pc:sldMkLst>
          <pc:docMk/>
          <pc:sldMk cId="4193525154" sldId="259"/>
        </pc:sldMkLst>
        <pc:spChg chg="mod">
          <ac:chgData name="Zimáček Tomáš" userId="9d41dccd-2e98-4a15-a25d-d92fa426e77f" providerId="ADAL" clId="{F12426CE-D715-4B44-9675-11FB09EDE882}" dt="2022-03-15T08:58:56.718" v="598" actId="948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1:00.027" v="437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6:14.246" v="204" actId="2696"/>
        <pc:sldMkLst>
          <pc:docMk/>
          <pc:sldMk cId="3089584941" sldId="260"/>
        </pc:sldMkLst>
        <pc:spChg chg="mod">
          <ac:chgData name="Zimáček Tomáš" userId="9d41dccd-2e98-4a15-a25d-d92fa426e77f" providerId="ADAL" clId="{F12426CE-D715-4B44-9675-11FB09EDE882}" dt="2022-03-15T08:43:02.962" v="135" actId="14100"/>
          <ac:spMkLst>
            <pc:docMk/>
            <pc:sldMk cId="3089584941" sldId="260"/>
            <ac:spMk id="4" creationId="{8515BD68-5AA6-8E4D-971C-4E130D2645D5}"/>
          </ac:spMkLst>
        </pc:spChg>
      </pc:sldChg>
      <pc:sldChg chg="modSp mod">
        <pc:chgData name="Zimáček Tomáš" userId="9d41dccd-2e98-4a15-a25d-d92fa426e77f" providerId="ADAL" clId="{F12426CE-D715-4B44-9675-11FB09EDE882}" dt="2022-03-15T09:02:37.970" v="701" actId="5793"/>
        <pc:sldMkLst>
          <pc:docMk/>
          <pc:sldMk cId="1308633698" sldId="261"/>
        </pc:sldMkLst>
        <pc:spChg chg="mod">
          <ac:chgData name="Zimáček Tomáš" userId="9d41dccd-2e98-4a15-a25d-d92fa426e77f" providerId="ADAL" clId="{F12426CE-D715-4B44-9675-11FB09EDE882}" dt="2022-03-15T09:02:37.970" v="701" actId="5793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4:42.066" v="507" actId="20577"/>
          <ac:spMkLst>
            <pc:docMk/>
            <pc:sldMk cId="1308633698" sldId="261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4:15.346" v="179" actId="2696"/>
        <pc:sldMkLst>
          <pc:docMk/>
          <pc:sldMk cId="3174815548" sldId="262"/>
        </pc:sldMkLst>
        <pc:spChg chg="mod">
          <ac:chgData name="Zimáček Tomáš" userId="9d41dccd-2e98-4a15-a25d-d92fa426e77f" providerId="ADAL" clId="{F12426CE-D715-4B44-9675-11FB09EDE882}" dt="2022-03-15T08:38:30.568" v="49" actId="27636"/>
          <ac:spMkLst>
            <pc:docMk/>
            <pc:sldMk cId="3174815548" sldId="262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41:58.286" v="109" actId="20577"/>
          <ac:spMkLst>
            <pc:docMk/>
            <pc:sldMk cId="3174815548" sldId="262"/>
            <ac:spMk id="4" creationId="{46D7CB40-7719-2548-8D11-9EEE490D01D8}"/>
          </ac:spMkLst>
        </pc:spChg>
      </pc:sldChg>
      <pc:sldChg chg="modSp mod">
        <pc:chgData name="Zimáček Tomáš" userId="9d41dccd-2e98-4a15-a25d-d92fa426e77f" providerId="ADAL" clId="{F12426CE-D715-4B44-9675-11FB09EDE882}" dt="2022-03-15T09:02:07.994" v="679" actId="20577"/>
        <pc:sldMkLst>
          <pc:docMk/>
          <pc:sldMk cId="574807206" sldId="265"/>
        </pc:sldMkLst>
        <pc:spChg chg="mod">
          <ac:chgData name="Zimáček Tomáš" userId="9d41dccd-2e98-4a15-a25d-d92fa426e77f" providerId="ADAL" clId="{F12426CE-D715-4B44-9675-11FB09EDE882}" dt="2022-03-15T09:01:42.317" v="639" actId="20577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Zimáček Tomáš" userId="9d41dccd-2e98-4a15-a25d-d92fa426e77f" providerId="ADAL" clId="{F12426CE-D715-4B44-9675-11FB09EDE882}" dt="2022-03-15T09:01:09.569" v="611" actId="20577"/>
          <ac:spMkLst>
            <pc:docMk/>
            <pc:sldMk cId="574807206" sldId="265"/>
            <ac:spMk id="4" creationId="{0BB1690C-AAC7-F342-88F3-6582FEDBB0FE}"/>
          </ac:spMkLst>
        </pc:spChg>
        <pc:graphicFrameChg chg="modGraphic">
          <ac:chgData name="Zimáček Tomáš" userId="9d41dccd-2e98-4a15-a25d-d92fa426e77f" providerId="ADAL" clId="{F12426CE-D715-4B44-9675-11FB09EDE882}" dt="2022-03-15T09:02:07.994" v="679" actId="20577"/>
          <ac:graphicFrameMkLst>
            <pc:docMk/>
            <pc:sldMk cId="574807206" sldId="265"/>
            <ac:graphicFrameMk id="6" creationId="{B816EDED-89AB-1245-99C5-88DB7F51425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19.09.2024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19.09.2024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19.09.2024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19.09.2024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19.09.2024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19.09.2024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19.09.2024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19.09.2024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19.09.2024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19.09.2024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kola.cz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zaskol.cz/" TargetMode="External"/><Relationship Id="rId2" Type="http://schemas.openxmlformats.org/officeDocument/2006/relationships/hyperlink" Target="http://www.zkola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ihlaskynastredni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las&#353;kolstv&#237;/" TargetMode="External"/><Relationship Id="rId2" Type="http://schemas.openxmlformats.org/officeDocument/2006/relationships/hyperlink" Target="http://www.zkola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1028316" cy="2070017"/>
          </a:xfrm>
        </p:spPr>
        <p:txBody>
          <a:bodyPr anchor="t">
            <a:normAutofit fontScale="90000"/>
          </a:bodyPr>
          <a:lstStyle/>
          <a:p>
            <a:pPr algn="ctr">
              <a:lnSpc>
                <a:spcPct val="70000"/>
              </a:lnSpc>
            </a:pPr>
            <a:br>
              <a:rPr lang="cs-CZ" sz="40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40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PŘIJÍMACÍ ŘÍZENÍ PRO ŠKOLNÍ ROK </a:t>
            </a:r>
            <a:br>
              <a:rPr lang="cs-CZ" sz="40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cs-CZ" sz="40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2025/2026</a:t>
            </a:r>
            <a:br>
              <a:rPr lang="cs-CZ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cs-CZ" sz="40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2442575"/>
            <a:ext cx="9144000" cy="3369502"/>
          </a:xfrm>
        </p:spPr>
        <p:txBody>
          <a:bodyPr anchor="t">
            <a:normAutofit/>
          </a:bodyPr>
          <a:lstStyle/>
          <a:p>
            <a:pPr algn="l"/>
            <a:endParaRPr lang="cs-CZ" sz="6500" b="1">
              <a:cs typeface="Arial" panose="020B0604020202020204" pitchFamily="34" charset="0"/>
            </a:endParaRPr>
          </a:p>
          <a:p>
            <a:pPr algn="l"/>
            <a:endParaRPr lang="cs-CZ">
              <a:latin typeface="+mj-lt"/>
            </a:endParaRPr>
          </a:p>
          <a:p>
            <a:pPr algn="l"/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298713"/>
            <a:ext cx="11363574" cy="498091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b="1" u="sng" dirty="0">
                <a:solidFill>
                  <a:srgbClr val="FF0000"/>
                </a:solidFill>
              </a:rPr>
              <a:t>Místo konání </a:t>
            </a:r>
            <a:r>
              <a:rPr lang="cs-CZ" sz="2600" b="1" dirty="0">
                <a:solidFill>
                  <a:srgbClr val="FF0000"/>
                </a:solidFill>
              </a:rPr>
              <a:t>jednotné zkoušky </a:t>
            </a:r>
            <a:r>
              <a:rPr lang="cs-CZ" sz="2600" b="1" dirty="0"/>
              <a:t>určí Centrum 1. března</a:t>
            </a:r>
            <a:r>
              <a:rPr lang="cs-CZ" sz="2600" dirty="0"/>
              <a:t>, a to jednu ze škol s oborem vzdělání s MZ, kam se uchazeč hlásí.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dirty="0"/>
              <a:t>Na oba termíny </a:t>
            </a:r>
            <a:r>
              <a:rPr lang="cs-CZ" sz="2600" b="1" u="sng" dirty="0">
                <a:solidFill>
                  <a:srgbClr val="FF0000"/>
                </a:solidFill>
              </a:rPr>
              <a:t>může být určena stejná škola</a:t>
            </a:r>
            <a:r>
              <a:rPr lang="cs-CZ" sz="2600" b="1" dirty="0">
                <a:solidFill>
                  <a:srgbClr val="FF0000"/>
                </a:solidFill>
              </a:rPr>
              <a:t>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b="1" dirty="0"/>
              <a:t>Pozvánku</a:t>
            </a:r>
            <a:r>
              <a:rPr lang="cs-CZ" sz="2600" dirty="0"/>
              <a:t> zasílá uchazeči ředitel SŠ nejpozději 14 dní před konáním zkoušek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b="1" dirty="0"/>
              <a:t>Uchazeč, který se hlásí</a:t>
            </a:r>
            <a:r>
              <a:rPr lang="cs-CZ" sz="2600" b="1" dirty="0">
                <a:solidFill>
                  <a:srgbClr val="FF0000"/>
                </a:solidFill>
              </a:rPr>
              <a:t> alespoň do jednoho oboru s MZ, má </a:t>
            </a:r>
            <a:r>
              <a:rPr lang="cs-CZ" sz="2600" b="1" u="sng" dirty="0">
                <a:solidFill>
                  <a:srgbClr val="FF0000"/>
                </a:solidFill>
              </a:rPr>
              <a:t>právo konat dva termíny JPZ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b="1" dirty="0"/>
              <a:t>Školní přijímací zkouška </a:t>
            </a:r>
            <a:r>
              <a:rPr lang="cs-CZ" sz="2600" dirty="0"/>
              <a:t>(může být stanovena) - koná se v období </a:t>
            </a:r>
            <a:r>
              <a:rPr lang="cs-CZ" sz="2600" b="1" dirty="0">
                <a:solidFill>
                  <a:srgbClr val="FF0000"/>
                </a:solidFill>
              </a:rPr>
              <a:t>od 15. 3. do 23. 4. 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600" b="1" dirty="0"/>
              <a:t>------------------------------------------------------------------------------------------------------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600" b="1" dirty="0"/>
              <a:t>Průběh a délka JPZ </a:t>
            </a:r>
            <a:r>
              <a:rPr lang="cs-CZ" sz="2600" u="sng" dirty="0"/>
              <a:t>(nezměněno)</a:t>
            </a:r>
          </a:p>
          <a:p>
            <a:pPr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cs-CZ" sz="2600" dirty="0"/>
              <a:t>Český jazyka a literatura (60 minut);</a:t>
            </a:r>
          </a:p>
          <a:p>
            <a:pPr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cs-CZ" sz="2600" dirty="0"/>
              <a:t>Matematika a její aplikace (70 minut).</a:t>
            </a:r>
            <a:endParaRPr lang="cs-CZ" sz="2600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cs-CZ" sz="2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Jednotná přijímací zkouška</a:t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330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t>11</a:t>
            </a:fld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Žáci se SVP</a:t>
            </a:r>
          </a:p>
        </p:txBody>
      </p:sp>
      <p:sp>
        <p:nvSpPr>
          <p:cNvPr id="4" name="Obdélník 3"/>
          <p:cNvSpPr/>
          <p:nvPr/>
        </p:nvSpPr>
        <p:spPr>
          <a:xfrm>
            <a:off x="422026" y="2189408"/>
            <a:ext cx="872197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Both"/>
            </a:pPr>
            <a:r>
              <a:rPr lang="cs-CZ" dirty="0"/>
              <a:t>Uchazeči se speciálními vzdělávacími potřebami ředitel školy upraví podmínky přijímacího řízení a uzpůsobí konání přijímací zkoušky podle doporučení školského poradenského zařízení.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!Je třeba kontaktovat poradnu co nejdříve!</a:t>
            </a:r>
          </a:p>
        </p:txBody>
      </p:sp>
    </p:spTree>
    <p:extLst>
      <p:ext uri="{BB962C8B-B14F-4D97-AF65-F5344CB8AC3E}">
        <p14:creationId xmlns:p14="http://schemas.microsoft.com/office/powerpoint/2010/main" val="3966440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230285"/>
            <a:ext cx="11264900" cy="5049340"/>
          </a:xfrm>
        </p:spPr>
        <p:txBody>
          <a:bodyPr>
            <a:noAutofit/>
          </a:bodyPr>
          <a:lstStyle/>
          <a:p>
            <a:pPr lvl="0">
              <a:spcBef>
                <a:spcPts val="500"/>
              </a:spcBef>
            </a:pPr>
            <a:r>
              <a:rPr lang="cs-CZ" sz="2600" b="1" dirty="0"/>
              <a:t>Jednotný termín zveřejnění výsledků </a:t>
            </a:r>
            <a:r>
              <a:rPr lang="cs-CZ" sz="2600" dirty="0"/>
              <a:t>všemi středními školami - stanoven vyhláškou  </a:t>
            </a:r>
            <a:r>
              <a:rPr lang="cs-CZ" sz="2600" b="1" u="sng" dirty="0"/>
              <a:t>15. května 2025</a:t>
            </a:r>
            <a:r>
              <a:rPr lang="cs-CZ" sz="2600" dirty="0"/>
              <a:t>;</a:t>
            </a:r>
          </a:p>
          <a:p>
            <a:pPr lvl="0">
              <a:spcBef>
                <a:spcPts val="500"/>
              </a:spcBef>
            </a:pPr>
            <a:r>
              <a:rPr lang="cs-CZ" sz="2600" dirty="0"/>
              <a:t>Pokud nelze  přijmout všechny úspěšné uchazeče, rozhoduje jejich pořadí;</a:t>
            </a:r>
          </a:p>
          <a:p>
            <a:pPr lvl="0">
              <a:spcBef>
                <a:spcPts val="500"/>
              </a:spcBef>
            </a:pPr>
            <a:r>
              <a:rPr lang="cs-CZ" sz="2600" b="1" dirty="0"/>
              <a:t>Důsledek prioritizace </a:t>
            </a:r>
            <a:r>
              <a:rPr lang="cs-CZ" sz="2600" dirty="0"/>
              <a:t>- uchazeč </a:t>
            </a:r>
            <a:r>
              <a:rPr lang="cs-CZ" sz="2600" b="1" u="sng" dirty="0">
                <a:solidFill>
                  <a:srgbClr val="FF0000"/>
                </a:solidFill>
              </a:rPr>
              <a:t>je přijat do jediného oboru</a:t>
            </a:r>
            <a:r>
              <a:rPr lang="cs-CZ" sz="2600" b="1" dirty="0">
                <a:solidFill>
                  <a:srgbClr val="FF0000"/>
                </a:solidFill>
              </a:rPr>
              <a:t> </a:t>
            </a:r>
            <a:r>
              <a:rPr lang="cs-CZ" sz="2600" dirty="0"/>
              <a:t>(který        v přihlášce upřednostnil), </a:t>
            </a:r>
            <a:r>
              <a:rPr lang="cs-CZ" sz="2600" b="1" u="sng" dirty="0">
                <a:solidFill>
                  <a:srgbClr val="FF0000"/>
                </a:solidFill>
              </a:rPr>
              <a:t>do ostatních oborů není přijat</a:t>
            </a:r>
            <a:r>
              <a:rPr lang="cs-CZ" sz="2600" dirty="0"/>
              <a:t>;</a:t>
            </a:r>
          </a:p>
          <a:p>
            <a:pPr lvl="0">
              <a:spcBef>
                <a:spcPts val="500"/>
              </a:spcBef>
            </a:pPr>
            <a:r>
              <a:rPr lang="cs-CZ" sz="2600" b="1" dirty="0"/>
              <a:t>Rozhodnutí o přijetí či nepřijetí </a:t>
            </a:r>
            <a:r>
              <a:rPr lang="cs-CZ" sz="2600" dirty="0"/>
              <a:t>bude uchazečům </a:t>
            </a:r>
            <a:r>
              <a:rPr lang="cs-CZ" sz="2600" b="1" dirty="0"/>
              <a:t>oznámeno zveřejněním seznamu </a:t>
            </a:r>
            <a:r>
              <a:rPr lang="cs-CZ" sz="2600" dirty="0"/>
              <a:t>- </a:t>
            </a:r>
            <a:r>
              <a:rPr lang="cs-CZ" sz="2600" b="1" u="sng" dirty="0">
                <a:solidFill>
                  <a:srgbClr val="FF0000"/>
                </a:solidFill>
              </a:rPr>
              <a:t>rozhodnutí se v 1. a 2. kole nevyhotovuje         v písemné formě</a:t>
            </a:r>
            <a:r>
              <a:rPr lang="cs-CZ" sz="2600" dirty="0"/>
              <a:t>;</a:t>
            </a:r>
          </a:p>
          <a:p>
            <a:pPr lvl="0">
              <a:spcBef>
                <a:spcPts val="500"/>
              </a:spcBef>
            </a:pPr>
            <a:r>
              <a:rPr lang="cs-CZ" sz="2600" b="1" dirty="0"/>
              <a:t>Vzdání se práva na přijetí </a:t>
            </a:r>
            <a:r>
              <a:rPr lang="cs-CZ" sz="2600" dirty="0"/>
              <a:t>-</a:t>
            </a:r>
            <a:r>
              <a:rPr lang="cs-CZ" sz="2600" b="1" dirty="0"/>
              <a:t> </a:t>
            </a:r>
            <a:r>
              <a:rPr lang="cs-CZ" sz="2600" dirty="0"/>
              <a:t>nová možnost, jak zvrátit přijetí v 1. kole (volné místo se obsazuje až v dalších kolech přijímacího řízení); pokud     v rámci 1. kola není uchazeč přijat, může se účastnit dalších kol přijímacího řízení;</a:t>
            </a:r>
          </a:p>
          <a:p>
            <a:pPr lvl="0">
              <a:spcBef>
                <a:spcPts val="500"/>
              </a:spcBef>
            </a:pPr>
            <a:r>
              <a:rPr lang="cs-CZ" sz="2600" b="1" dirty="0"/>
              <a:t>Odvolání</a:t>
            </a:r>
            <a:r>
              <a:rPr lang="cs-CZ" sz="2600" dirty="0"/>
              <a:t> - možnost podání odvolání do 3. pracovních dnů po zveřejnění seznamu, smysl má pouze v případě pochybení řízení.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57941" y="367389"/>
            <a:ext cx="11528985" cy="970960"/>
          </a:xfrm>
        </p:spPr>
        <p:txBody>
          <a:bodyPr>
            <a:normAutofit fontScale="90000"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Výsledek přijímacího řízení</a:t>
            </a:r>
            <a:r>
              <a:rPr lang="cs-CZ" sz="3600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u="sng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180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66255" y="1388225"/>
            <a:ext cx="11737569" cy="6068291"/>
          </a:xfrm>
        </p:spPr>
        <p:txBody>
          <a:bodyPr>
            <a:no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>
                <a:cs typeface="Arial" pitchFamily="34" charset="0"/>
              </a:rPr>
              <a:t>Organizuje se jednotně;</a:t>
            </a:r>
          </a:p>
          <a:p>
            <a:pPr lv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>
                <a:cs typeface="Arial" pitchFamily="34" charset="0"/>
              </a:rPr>
              <a:t>Do 2. kola se může hlásit uchazeč, který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nebyl přijat v prvním kole </a:t>
            </a:r>
            <a:r>
              <a:rPr lang="cs-CZ" sz="2600" dirty="0">
                <a:cs typeface="Arial" pitchFamily="34" charset="0"/>
              </a:rPr>
              <a:t>nebo se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vzdal</a:t>
            </a:r>
            <a:r>
              <a:rPr lang="cs-CZ" sz="2600" b="1" dirty="0">
                <a:cs typeface="Arial" pitchFamily="34" charset="0"/>
              </a:rPr>
              <a:t>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práva na přijetí</a:t>
            </a:r>
            <a:r>
              <a:rPr lang="cs-CZ" sz="2600" dirty="0">
                <a:cs typeface="Arial" pitchFamily="34" charset="0"/>
              </a:rPr>
              <a:t>;</a:t>
            </a:r>
          </a:p>
          <a:p>
            <a:pPr lv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>
                <a:cs typeface="Arial" pitchFamily="34" charset="0"/>
              </a:rPr>
              <a:t>Nově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musí</a:t>
            </a:r>
            <a:r>
              <a:rPr lang="cs-CZ" sz="2600" b="1" dirty="0">
                <a:cs typeface="Arial" pitchFamily="34" charset="0"/>
              </a:rPr>
              <a:t> být zohledněny výsledky JPZ, </a:t>
            </a:r>
            <a:r>
              <a:rPr lang="cs-CZ" sz="2600" dirty="0">
                <a:cs typeface="Arial" pitchFamily="34" charset="0"/>
              </a:rPr>
              <a:t>pokud je uchazeč v 1. kole nekonal, nemůže se hlásit do maturitního oboru;</a:t>
            </a:r>
          </a:p>
          <a:p>
            <a:pPr lv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>
                <a:cs typeface="Arial" pitchFamily="34" charset="0"/>
              </a:rPr>
              <a:t>Školní nebo talentová zkouška se koná pouze v </a:t>
            </a:r>
            <a:r>
              <a:rPr lang="cs-CZ" sz="2600" b="1" dirty="0">
                <a:cs typeface="Arial" pitchFamily="34" charset="0"/>
              </a:rPr>
              <a:t>jednom termínu                (8. 6. - 12. 6.)</a:t>
            </a:r>
            <a:r>
              <a:rPr lang="cs-CZ" sz="2600" dirty="0">
                <a:cs typeface="Arial" pitchFamily="34" charset="0"/>
              </a:rPr>
              <a:t>, </a:t>
            </a:r>
            <a:r>
              <a:rPr lang="cs-CZ" sz="2600" b="1" dirty="0">
                <a:cs typeface="Arial" pitchFamily="34" charset="0"/>
              </a:rPr>
              <a:t>náhradní termín se nekoná</a:t>
            </a:r>
            <a:r>
              <a:rPr lang="cs-CZ" sz="2600" dirty="0">
                <a:cs typeface="Arial" pitchFamily="34" charset="0"/>
              </a:rPr>
              <a:t>;</a:t>
            </a: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b="1" dirty="0">
                <a:cs typeface="Arial" pitchFamily="34" charset="0"/>
              </a:rPr>
              <a:t>Postupuje se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obdobně jako v 1. kole</a:t>
            </a:r>
            <a:r>
              <a:rPr lang="cs-CZ" sz="2600" dirty="0">
                <a:cs typeface="Arial" pitchFamily="34" charset="0"/>
              </a:rPr>
              <a:t>, včetně </a:t>
            </a:r>
            <a:r>
              <a:rPr lang="cs-CZ" sz="2600" dirty="0" err="1">
                <a:cs typeface="Arial" pitchFamily="34" charset="0"/>
              </a:rPr>
              <a:t>prioritizace</a:t>
            </a:r>
            <a:r>
              <a:rPr lang="cs-CZ" sz="2600" dirty="0">
                <a:cs typeface="Arial" pitchFamily="34" charset="0"/>
              </a:rPr>
              <a:t>, tří způsobů podání přihlášky, možnost podání počtu tří přihlášek (ne více), zveřejnění výsledků </a:t>
            </a:r>
            <a:r>
              <a:rPr lang="cs-CZ" sz="2600" b="1" dirty="0">
                <a:cs typeface="Arial" pitchFamily="34" charset="0"/>
              </a:rPr>
              <a:t>21. 6. </a:t>
            </a: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b="1" dirty="0">
                <a:cs typeface="Arial" pitchFamily="34" charset="0"/>
              </a:rPr>
              <a:t>Termín podání přihlášek: 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24. května 2025.</a:t>
            </a:r>
          </a:p>
          <a:p>
            <a:pPr marL="0" indent="0">
              <a:spcAft>
                <a:spcPts val="600"/>
              </a:spcAft>
              <a:buNone/>
            </a:pPr>
            <a:endParaRPr lang="cs-CZ" sz="2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1164308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463463"/>
            <a:ext cx="11264900" cy="835250"/>
          </a:xfrm>
        </p:spPr>
        <p:txBody>
          <a:bodyPr>
            <a:normAutofit fontScale="90000"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2. kolo přijímacího řízení</a:t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u="sng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764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40493"/>
            <a:ext cx="11264900" cy="48391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u="sng" dirty="0"/>
              <a:t>Výrazné odchylky oproti 1. a 2. kolu </a:t>
            </a:r>
            <a:endParaRPr lang="cs-CZ" u="sng" dirty="0"/>
          </a:p>
          <a:p>
            <a:r>
              <a:rPr lang="cs-CZ" b="1" dirty="0"/>
              <a:t>3. a další kola </a:t>
            </a:r>
            <a:r>
              <a:rPr lang="cs-CZ" dirty="0"/>
              <a:t>zůstávají výlučně </a:t>
            </a:r>
            <a:r>
              <a:rPr lang="cs-CZ" b="1" dirty="0">
                <a:solidFill>
                  <a:srgbClr val="FF0000"/>
                </a:solidFill>
              </a:rPr>
              <a:t>v kompetenci ředitele střední školy</a:t>
            </a:r>
            <a:r>
              <a:rPr lang="cs-CZ" dirty="0"/>
              <a:t>;</a:t>
            </a:r>
          </a:p>
          <a:p>
            <a:r>
              <a:rPr lang="cs-CZ" dirty="0"/>
              <a:t>Přihlásit se může uchazeč, který </a:t>
            </a:r>
            <a:r>
              <a:rPr lang="cs-CZ" b="1" dirty="0">
                <a:solidFill>
                  <a:srgbClr val="FF0000"/>
                </a:solidFill>
              </a:rPr>
              <a:t>nebyl přijat </a:t>
            </a:r>
            <a:r>
              <a:rPr lang="cs-CZ" dirty="0"/>
              <a:t>v žádném předchozím kole nebo se </a:t>
            </a:r>
            <a:r>
              <a:rPr lang="cs-CZ" b="1" dirty="0">
                <a:solidFill>
                  <a:srgbClr val="FF0000"/>
                </a:solidFill>
              </a:rPr>
              <a:t>vzdal práva na přijetí</a:t>
            </a:r>
            <a:r>
              <a:rPr lang="cs-CZ" dirty="0"/>
              <a:t>;</a:t>
            </a:r>
          </a:p>
          <a:p>
            <a:r>
              <a:rPr lang="cs-CZ" dirty="0"/>
              <a:t>Přihlášky se </a:t>
            </a:r>
            <a:r>
              <a:rPr lang="cs-CZ" b="1" dirty="0"/>
              <a:t>neumožňuje</a:t>
            </a:r>
            <a:r>
              <a:rPr lang="cs-CZ" dirty="0"/>
              <a:t> podávat </a:t>
            </a:r>
            <a:r>
              <a:rPr lang="cs-CZ" b="1" dirty="0"/>
              <a:t>prostřednictvím elektronického systému;</a:t>
            </a:r>
          </a:p>
          <a:p>
            <a:r>
              <a:rPr lang="cs-CZ" dirty="0"/>
              <a:t>Není jednotný termín zveřejnění, </a:t>
            </a:r>
            <a:r>
              <a:rPr lang="cs-CZ" b="1" dirty="0">
                <a:solidFill>
                  <a:srgbClr val="FF0000"/>
                </a:solidFill>
              </a:rPr>
              <a:t>rozhodnutí se vyhotovuje písemně</a:t>
            </a:r>
            <a:r>
              <a:rPr lang="cs-CZ" dirty="0"/>
              <a:t>;</a:t>
            </a:r>
          </a:p>
          <a:p>
            <a:r>
              <a:rPr lang="cs-CZ" b="1" dirty="0"/>
              <a:t>Lze podat odvolání </a:t>
            </a:r>
            <a:r>
              <a:rPr lang="cs-CZ" dirty="0"/>
              <a:t>ve lhůtě 3 pracovních dnů ode dne oznámení rozhodnutí;</a:t>
            </a:r>
          </a:p>
          <a:p>
            <a:r>
              <a:rPr lang="cs-CZ" dirty="0"/>
              <a:t>Přijatý uchazeč </a:t>
            </a:r>
            <a:r>
              <a:rPr lang="cs-CZ" b="1" dirty="0"/>
              <a:t>potvrzuje úmysl stát se žákem školy </a:t>
            </a:r>
            <a:r>
              <a:rPr lang="cs-CZ" b="1" dirty="0">
                <a:solidFill>
                  <a:srgbClr val="FF0000"/>
                </a:solidFill>
              </a:rPr>
              <a:t>písemným vyjádřením</a:t>
            </a:r>
            <a:r>
              <a:rPr lang="cs-CZ" dirty="0"/>
              <a:t> do 7 dnů ode dne oznámení.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3. a další kola přijímacího řízení</a:t>
            </a:r>
            <a:r>
              <a:rPr lang="cs-CZ" sz="3600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880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27967"/>
            <a:ext cx="11264900" cy="4851658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cs-CZ" sz="2600" b="1" u="sng" dirty="0"/>
              <a:t>„Podpora řemesel v odborném školství“</a:t>
            </a:r>
          </a:p>
          <a:p>
            <a:pPr lvl="0" algn="just"/>
            <a:r>
              <a:rPr lang="cs-CZ" sz="2600" dirty="0"/>
              <a:t>V loňském roce zařazeno celkem </a:t>
            </a:r>
            <a:r>
              <a:rPr lang="cs-CZ" sz="2600" b="1" dirty="0"/>
              <a:t>19 oborů vzdělání </a:t>
            </a:r>
            <a:r>
              <a:rPr lang="cs-CZ" sz="2600" dirty="0"/>
              <a:t>(převážně stavební a strojírenské obory, dále zařazeny obory - Truhlář, Tiskař na polygrafických strojích, Knihař)	</a:t>
            </a:r>
          </a:p>
          <a:p>
            <a:pPr lvl="0" algn="just"/>
            <a:r>
              <a:rPr lang="cs-CZ" sz="2600" dirty="0"/>
              <a:t>Žáci obdrží finanční příspěvek z rozpočtu ZK:</a:t>
            </a:r>
          </a:p>
          <a:p>
            <a:pPr lvl="0" algn="just"/>
            <a:r>
              <a:rPr lang="cs-CZ" sz="2600" dirty="0"/>
              <a:t>    (při splnění stanovených podmínek)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cs-CZ" sz="2600" dirty="0"/>
              <a:t>1. roč. - 300 Kč/</a:t>
            </a:r>
            <a:r>
              <a:rPr lang="cs-CZ" sz="2600" dirty="0" err="1"/>
              <a:t>měs</a:t>
            </a:r>
            <a:r>
              <a:rPr lang="cs-CZ" sz="2600" dirty="0"/>
              <a:t>., za vyznamenání na konci roku 1 500Kč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cs-CZ" sz="2600" dirty="0"/>
              <a:t>2. roč. - 400 Kč/</a:t>
            </a:r>
            <a:r>
              <a:rPr lang="cs-CZ" sz="2600" dirty="0" err="1"/>
              <a:t>měs</a:t>
            </a:r>
            <a:r>
              <a:rPr lang="cs-CZ" sz="2600" dirty="0"/>
              <a:t>., za vyznamenání na konci roku 2 500Kč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cs-CZ" sz="2600" dirty="0"/>
              <a:t>3. roč. - 500 Kč/</a:t>
            </a:r>
            <a:r>
              <a:rPr lang="cs-CZ" sz="2600" dirty="0" err="1"/>
              <a:t>měs</a:t>
            </a:r>
            <a:r>
              <a:rPr lang="cs-CZ" sz="2600" dirty="0"/>
              <a:t>., za vyznamenání na konci roku 3 000Kč</a:t>
            </a:r>
          </a:p>
          <a:p>
            <a:pPr algn="just"/>
            <a:r>
              <a:rPr lang="cs-CZ" sz="2600" b="1" dirty="0"/>
              <a:t>Přehled</a:t>
            </a:r>
            <a:r>
              <a:rPr lang="cs-CZ" sz="2600" dirty="0"/>
              <a:t> podporovaných oborů a </a:t>
            </a:r>
            <a:r>
              <a:rPr lang="cs-CZ" sz="2600" b="1" dirty="0"/>
              <a:t>podmínky</a:t>
            </a:r>
            <a:r>
              <a:rPr lang="cs-CZ" sz="2600" dirty="0"/>
              <a:t> pro vyplácení příspěvků jsou uveřejněny na </a:t>
            </a:r>
            <a:r>
              <a:rPr lang="cs-CZ" sz="2600" dirty="0">
                <a:hlinkClick r:id="rId2"/>
              </a:rPr>
              <a:t>www.zkola.cz</a:t>
            </a:r>
            <a:r>
              <a:rPr lang="cs-CZ" sz="2600" dirty="0"/>
              <a:t> v sekci „Podpora řemesel v odborném školství“.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Podpora odborného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2306222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340285"/>
            <a:ext cx="11264900" cy="4939340"/>
          </a:xfrm>
        </p:spPr>
        <p:txBody>
          <a:bodyPr>
            <a:noAutofit/>
          </a:bodyPr>
          <a:lstStyle/>
          <a:p>
            <a:pPr marL="0" indent="0">
              <a:buSzPct val="75000"/>
              <a:buNone/>
            </a:pPr>
            <a:r>
              <a:rPr lang="cs-CZ" sz="2600" b="1" dirty="0"/>
              <a:t>Informační a vzdělávací portál Zlínského kraje </a:t>
            </a:r>
            <a:r>
              <a:rPr lang="cs-CZ" sz="2600" dirty="0">
                <a:solidFill>
                  <a:srgbClr val="FF0000"/>
                </a:solidFill>
                <a:hlinkClick r:id="rId2"/>
              </a:rPr>
              <a:t>www.zkola.cz</a:t>
            </a:r>
            <a:endParaRPr lang="cs-CZ" sz="2600" dirty="0"/>
          </a:p>
          <a:p>
            <a:pPr marL="1084263" lvl="0" indent="-457200" algn="just"/>
            <a:r>
              <a:rPr lang="cs-CZ" sz="2600" dirty="0"/>
              <a:t>Podpora řemesel v odborném školství</a:t>
            </a:r>
          </a:p>
          <a:p>
            <a:pPr marL="1084263" indent="-457200"/>
            <a:r>
              <a:rPr lang="cs-CZ" sz="2600" dirty="0"/>
              <a:t>Burza škol </a:t>
            </a:r>
            <a:r>
              <a:rPr lang="cs-CZ" sz="2600" dirty="0">
                <a:hlinkClick r:id="rId3"/>
              </a:rPr>
              <a:t>www.burzaskol.cz</a:t>
            </a:r>
            <a:endParaRPr lang="cs-CZ" sz="2600" dirty="0"/>
          </a:p>
          <a:p>
            <a:pPr marL="1084263" indent="-457200"/>
            <a:r>
              <a:rPr lang="cs-CZ" sz="2600" u="sng" dirty="0">
                <a:solidFill>
                  <a:srgbClr val="0070C0"/>
                </a:solidFill>
              </a:rPr>
              <a:t>www.atlasskolstvi.cz/statisticke-informace-oboru</a:t>
            </a:r>
          </a:p>
          <a:p>
            <a:pPr marL="0" indent="0">
              <a:buNone/>
            </a:pPr>
            <a:r>
              <a:rPr lang="cs-CZ" sz="2600" dirty="0"/>
              <a:t>V oblasti přijímacího řízení </a:t>
            </a:r>
            <a:r>
              <a:rPr lang="cs-CZ" sz="2600" b="1" dirty="0"/>
              <a:t>doporučujeme dále sledovat</a:t>
            </a:r>
            <a:r>
              <a:rPr lang="cs-CZ" sz="2600" dirty="0"/>
              <a:t>:</a:t>
            </a:r>
            <a:endParaRPr lang="cs-CZ" sz="2600" b="1" dirty="0">
              <a:solidFill>
                <a:schemeClr val="hlink"/>
              </a:solidFill>
            </a:endParaRPr>
          </a:p>
          <a:p>
            <a:pPr marL="1084263" indent="-457200"/>
            <a:r>
              <a:rPr lang="cs-CZ" sz="2600" dirty="0"/>
              <a:t>sekci Přehled školských předpisů / zákony, vyhlášky a nařízení vlády na </a:t>
            </a:r>
            <a:r>
              <a:rPr lang="cs-CZ" sz="2600" dirty="0">
                <a:hlinkClick r:id="rId2"/>
              </a:rPr>
              <a:t>www.zkola.cz</a:t>
            </a:r>
            <a:r>
              <a:rPr lang="cs-CZ" sz="2600" dirty="0"/>
              <a:t> </a:t>
            </a:r>
          </a:p>
          <a:p>
            <a:pPr marL="1084263" indent="-457200"/>
            <a:r>
              <a:rPr lang="cs-CZ" sz="2600" dirty="0"/>
              <a:t>www jednotlivých středních škol</a:t>
            </a:r>
          </a:p>
          <a:p>
            <a:pPr marL="1084263" indent="-457200"/>
            <a:r>
              <a:rPr lang="cs-CZ" sz="2600" u="sng" dirty="0">
                <a:solidFill>
                  <a:srgbClr val="0070C0"/>
                </a:solidFill>
                <a:hlinkClick r:id="rId4"/>
              </a:rPr>
              <a:t>www.prihlaskynastredni.cz</a:t>
            </a:r>
            <a:endParaRPr lang="cs-CZ" sz="2600" u="sng" dirty="0">
              <a:solidFill>
                <a:srgbClr val="0070C0"/>
              </a:solidFill>
            </a:endParaRPr>
          </a:p>
          <a:p>
            <a:pPr marL="1084263" indent="-457200"/>
            <a:r>
              <a:rPr lang="cs-CZ" sz="2600" u="sng" dirty="0">
                <a:solidFill>
                  <a:srgbClr val="0070C0"/>
                </a:solidFill>
              </a:rPr>
              <a:t>www.cermat.cz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550653"/>
            <a:ext cx="11264900" cy="931325"/>
          </a:xfrm>
        </p:spPr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Informační zdroje</a:t>
            </a:r>
          </a:p>
        </p:txBody>
      </p:sp>
    </p:spTree>
    <p:extLst>
      <p:ext uri="{BB962C8B-B14F-4D97-AF65-F5344CB8AC3E}">
        <p14:creationId xmlns:p14="http://schemas.microsoft.com/office/powerpoint/2010/main" val="137041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363287"/>
            <a:ext cx="11264900" cy="4916338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cs-CZ" b="1" u="sng" dirty="0">
                <a:solidFill>
                  <a:srgbClr val="FF0000"/>
                </a:solidFill>
              </a:rPr>
              <a:t> </a:t>
            </a:r>
          </a:p>
          <a:p>
            <a:pPr>
              <a:spcAft>
                <a:spcPts val="1000"/>
              </a:spcAft>
            </a:pPr>
            <a:r>
              <a:rPr lang="cs-CZ" b="1" dirty="0">
                <a:solidFill>
                  <a:srgbClr val="FF0000"/>
                </a:solidFill>
              </a:rPr>
              <a:t>zákon č. 561/2004 Sb.</a:t>
            </a:r>
            <a:r>
              <a:rPr lang="cs-CZ" dirty="0">
                <a:solidFill>
                  <a:srgbClr val="FF0000"/>
                </a:solidFill>
              </a:rPr>
              <a:t>,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(školský zákon), ve znění pozdějších předpisů (sněmovní tisk 551/0);</a:t>
            </a:r>
          </a:p>
          <a:p>
            <a:pPr>
              <a:spcAft>
                <a:spcPts val="1000"/>
              </a:spcAft>
            </a:pPr>
            <a:r>
              <a:rPr lang="cs-CZ" b="1" dirty="0">
                <a:solidFill>
                  <a:srgbClr val="FF0000"/>
                </a:solidFill>
              </a:rPr>
              <a:t>nahrazení novým předpisem - vyhláška č. 353/2016 Sb.</a:t>
            </a:r>
            <a:r>
              <a:rPr lang="cs-CZ" dirty="0">
                <a:solidFill>
                  <a:srgbClr val="FF0000"/>
                </a:solidFill>
              </a:rPr>
              <a:t>, o přijímacím řízení ke střednímu vzdělávání, ve znění pozdějších předpisů;</a:t>
            </a:r>
            <a:endParaRPr lang="cs-CZ" b="1" dirty="0"/>
          </a:p>
          <a:p>
            <a:pPr>
              <a:spcAft>
                <a:spcPts val="1000"/>
              </a:spcAft>
            </a:pPr>
            <a:r>
              <a:rPr lang="cs-CZ" b="1" dirty="0"/>
              <a:t>zákon č. 500/2004 Sb.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cs-CZ" dirty="0"/>
              <a:t>(správní řád), ve znění pozdějších předpisů;</a:t>
            </a:r>
          </a:p>
          <a:p>
            <a:pPr>
              <a:spcAft>
                <a:spcPts val="1000"/>
              </a:spcAft>
            </a:pPr>
            <a:r>
              <a:rPr lang="cs-CZ" b="1" dirty="0"/>
              <a:t>nařízení vlády č. 211/2010 Sb.</a:t>
            </a:r>
            <a:r>
              <a:rPr lang="cs-CZ" dirty="0"/>
              <a:t>, o soustavě oborů vzdělání v základním, středním a vyšším odborném vzdělávání, ve znění pozdějších předpisů; </a:t>
            </a:r>
          </a:p>
          <a:p>
            <a:pPr marL="0" indent="0">
              <a:spcAft>
                <a:spcPts val="1000"/>
              </a:spcAft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3553254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Informace získáte:</a:t>
            </a:r>
          </a:p>
          <a:p>
            <a:r>
              <a:rPr lang="cs-CZ" dirty="0"/>
              <a:t> ve škole – poradce P. Chudomelová, psycholožka B. </a:t>
            </a:r>
            <a:r>
              <a:rPr lang="cs-CZ" dirty="0" err="1"/>
              <a:t>Kroutilíková</a:t>
            </a:r>
            <a:endParaRPr lang="cs-CZ" dirty="0"/>
          </a:p>
          <a:p>
            <a:r>
              <a:rPr lang="cs-CZ" dirty="0"/>
              <a:t>Poradenské služby na PPP (dlouhá čekací doba) v Uh. Hradišti i na Úřadu práce</a:t>
            </a:r>
          </a:p>
          <a:p>
            <a:r>
              <a:rPr lang="cs-CZ" dirty="0"/>
              <a:t>Dny otevřených dveří – na našich stránkách nebo na </a:t>
            </a:r>
            <a:r>
              <a:rPr lang="cs-CZ" dirty="0">
                <a:hlinkClick r:id="rId2"/>
              </a:rPr>
              <a:t>www.zkola</a:t>
            </a:r>
            <a:r>
              <a:rPr lang="cs-CZ" dirty="0"/>
              <a:t> – Burza škol</a:t>
            </a:r>
          </a:p>
          <a:p>
            <a:r>
              <a:rPr lang="cs-CZ" dirty="0" err="1">
                <a:hlinkClick r:id="rId3"/>
              </a:rPr>
              <a:t>www.atlasškolství</a:t>
            </a:r>
            <a:r>
              <a:rPr lang="cs-CZ" dirty="0"/>
              <a:t> – bude rozdán i fyzicky</a:t>
            </a:r>
          </a:p>
          <a:p>
            <a:r>
              <a:rPr lang="cs-CZ" dirty="0"/>
              <a:t>Webové stránky jednotlivých škol</a:t>
            </a:r>
          </a:p>
          <a:p>
            <a:r>
              <a:rPr lang="cs-CZ" dirty="0"/>
              <a:t>Osobní zkušenosti známých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školy</a:t>
            </a:r>
          </a:p>
        </p:txBody>
      </p:sp>
    </p:spTree>
    <p:extLst>
      <p:ext uri="{BB962C8B-B14F-4D97-AF65-F5344CB8AC3E}">
        <p14:creationId xmlns:p14="http://schemas.microsoft.com/office/powerpoint/2010/main" val="7318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 fontScale="90000"/>
          </a:bodyPr>
          <a:lstStyle/>
          <a:p>
            <a:r>
              <a:rPr lang="cs-CZ" sz="3600" u="sng" spc="5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Přihlášky</a:t>
            </a:r>
            <a:br>
              <a:rPr lang="cs-CZ" sz="3600">
                <a:solidFill>
                  <a:srgbClr val="FF0000"/>
                </a:solidFill>
              </a:rPr>
            </a:br>
            <a:endParaRPr lang="cs-CZ" sz="3600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2"/>
            <a:ext cx="11481799" cy="4954203"/>
          </a:xfrm>
        </p:spPr>
        <p:txBody>
          <a:bodyPr>
            <a:normAutofit/>
          </a:bodyPr>
          <a:lstStyle/>
          <a:p>
            <a:pPr algn="just"/>
            <a:r>
              <a:rPr lang="cs-CZ" sz="2600" b="1" u="sng" dirty="0">
                <a:solidFill>
                  <a:srgbClr val="FF0000"/>
                </a:solidFill>
              </a:rPr>
              <a:t>Lze podat až 3 přihlášky</a:t>
            </a:r>
            <a:r>
              <a:rPr lang="cs-CZ" sz="2600" b="1" dirty="0"/>
              <a:t> do oborů bez talentové zkoušky</a:t>
            </a:r>
            <a:r>
              <a:rPr lang="cs-CZ" sz="2600" dirty="0"/>
              <a:t> </a:t>
            </a:r>
          </a:p>
          <a:p>
            <a:pPr algn="just"/>
            <a:r>
              <a:rPr lang="cs-CZ" sz="2600" dirty="0"/>
              <a:t>Na </a:t>
            </a:r>
            <a:r>
              <a:rPr lang="cs-CZ" sz="2600" dirty="0">
                <a:solidFill>
                  <a:srgbClr val="FF0000"/>
                </a:solidFill>
              </a:rPr>
              <a:t>obor s </a:t>
            </a:r>
            <a:r>
              <a:rPr lang="cs-CZ" sz="2600" u="sng" dirty="0">
                <a:solidFill>
                  <a:srgbClr val="FF0000"/>
                </a:solidFill>
              </a:rPr>
              <a:t>talentovou zkouškou lze podat 2 přihlášky</a:t>
            </a:r>
            <a:r>
              <a:rPr lang="cs-CZ" sz="2600" dirty="0"/>
              <a:t>, zároveň i zůstává možnost 3 přihlášek na školu bez talentové zkoušky (tzn. celkem 5)</a:t>
            </a:r>
          </a:p>
          <a:p>
            <a:pPr marL="0" indent="0" algn="just">
              <a:buNone/>
            </a:pPr>
            <a:endParaRPr lang="cs-CZ" sz="2600" b="1" dirty="0"/>
          </a:p>
          <a:p>
            <a:pPr marL="0" indent="0" algn="just">
              <a:buNone/>
            </a:pPr>
            <a:endParaRPr lang="cs-CZ" sz="2600" b="1" dirty="0"/>
          </a:p>
          <a:p>
            <a:pPr algn="just"/>
            <a:r>
              <a:rPr lang="cs-CZ" sz="2600" b="1" dirty="0"/>
              <a:t>pořadí škol </a:t>
            </a:r>
            <a:r>
              <a:rPr lang="cs-CZ" sz="2600" dirty="0"/>
              <a:t>se v přihlášce uvádí </a:t>
            </a:r>
            <a:r>
              <a:rPr lang="cs-CZ" sz="2600" b="1" u="sng" dirty="0">
                <a:solidFill>
                  <a:srgbClr val="FF0000"/>
                </a:solidFill>
              </a:rPr>
              <a:t>podle preference</a:t>
            </a:r>
            <a:r>
              <a:rPr lang="cs-CZ" sz="2600" b="1" dirty="0">
                <a:solidFill>
                  <a:srgbClr val="FF0000"/>
                </a:solidFill>
              </a:rPr>
              <a:t> </a:t>
            </a:r>
            <a:r>
              <a:rPr lang="cs-CZ" sz="2600" dirty="0"/>
              <a:t>(důraz na co nejpečlivější výběr oboru při podání přihlášky - </a:t>
            </a:r>
            <a:r>
              <a:rPr lang="cs-CZ" sz="2600" b="1" dirty="0"/>
              <a:t>po uplynutí termínu pro podání přihlášky již nelze pořadí měnit</a:t>
            </a:r>
            <a:r>
              <a:rPr lang="cs-CZ" sz="2600" dirty="0"/>
              <a:t>), na všech přihláškách jsou obory </a:t>
            </a:r>
            <a:r>
              <a:rPr lang="cs-CZ" sz="2600" b="1" dirty="0"/>
              <a:t>ve stejném pořadí</a:t>
            </a:r>
            <a:endParaRPr lang="cs-CZ" sz="26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2600" b="1" dirty="0"/>
              <a:t>Termín pro podání přihlášky: </a:t>
            </a:r>
            <a:r>
              <a:rPr lang="cs-CZ" sz="2600" b="1" u="sng" dirty="0">
                <a:solidFill>
                  <a:srgbClr val="FF0000"/>
                </a:solidFill>
              </a:rPr>
              <a:t>20. února 2025</a:t>
            </a:r>
            <a:r>
              <a:rPr lang="cs-CZ" sz="2600" b="1" dirty="0">
                <a:solidFill>
                  <a:srgbClr val="FF0000"/>
                </a:solidFill>
              </a:rPr>
              <a:t> </a:t>
            </a:r>
            <a:r>
              <a:rPr lang="cs-CZ" sz="2600" b="1" dirty="0"/>
              <a:t>(nejdříve 1. února 2025)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2400" dirty="0"/>
              <a:t>Součástí přihlášky jsou </a:t>
            </a:r>
            <a:r>
              <a:rPr lang="cs-CZ" sz="2400" b="1" dirty="0">
                <a:solidFill>
                  <a:srgbClr val="FF0000"/>
                </a:solidFill>
              </a:rPr>
              <a:t>prosté kopie dokladů </a:t>
            </a:r>
            <a:r>
              <a:rPr lang="cs-CZ" sz="2400" dirty="0"/>
              <a:t>stanovených vyhláškou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308633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Prostřednictvím elektronického systému </a:t>
            </a:r>
            <a:r>
              <a:rPr lang="cs-CZ" dirty="0">
                <a:solidFill>
                  <a:srgbClr val="FF0000"/>
                </a:solidFill>
              </a:rPr>
              <a:t>DIPSY : </a:t>
            </a:r>
            <a:r>
              <a:rPr lang="cs-CZ" sz="4400" dirty="0">
                <a:solidFill>
                  <a:schemeClr val="accent1"/>
                </a:solidFill>
              </a:rPr>
              <a:t>https://dipsy.cz/</a:t>
            </a:r>
          </a:p>
          <a:p>
            <a:endParaRPr lang="cs-CZ" dirty="0"/>
          </a:p>
          <a:p>
            <a:r>
              <a:rPr lang="cs-CZ" dirty="0"/>
              <a:t>Přihlásíte se do systému, ten je napojen na registr obyvatel, díky kterému uvidíte seznam svých dětí, ze kterých vyberete to, které chcete přihlásit. Nevyplňujete už žádné osobní údaje.</a:t>
            </a:r>
          </a:p>
          <a:p>
            <a:r>
              <a:rPr lang="cs-CZ" dirty="0"/>
              <a:t>Vyberete si ze seznamu až 3 obory bez talentové zkoušky, do kterých chcete podat přihlášku. Vyberete je v pořadí dle priority pro přijetí. Uvidíte přehledné informace o každé škole – přehled oborů vzdělání, počet letos přijímaných uchazečů i počty přihlášek a přijatých uchazečů v  minulých letech.</a:t>
            </a:r>
          </a:p>
          <a:p>
            <a:r>
              <a:rPr lang="cs-CZ" dirty="0"/>
              <a:t>Uvidíte přehledně dokumenty, které Vámi vybraná škola vyžaduje pro příslušný obor vzdělání doložit k přihlášce. Ty pak nahrajete jako fotky nebo </a:t>
            </a:r>
            <a:r>
              <a:rPr lang="cs-CZ" dirty="0" err="1"/>
              <a:t>skeny</a:t>
            </a:r>
            <a:r>
              <a:rPr lang="cs-CZ" dirty="0"/>
              <a:t>.</a:t>
            </a:r>
          </a:p>
          <a:p>
            <a:r>
              <a:rPr lang="cs-CZ" dirty="0"/>
              <a:t>Potvrdíte odeslání, přijde Vám e-mail s potvrzením a to je vše.</a:t>
            </a:r>
          </a:p>
          <a:p>
            <a:r>
              <a:rPr lang="cs-CZ" dirty="0"/>
              <a:t>Jednoduchý výběr ze všech škol, stačí vybrat školu (včetně oboru, zaměření a formy vzdělání) a potřebné informace nemusíte hledat jinde.</a:t>
            </a:r>
          </a:p>
          <a:p>
            <a:r>
              <a:rPr lang="cs-CZ" dirty="0"/>
              <a:t>U každé školy/oboru vzdělání uvidíte počty přihlášek a přijatých uchazečů v minulých letech.</a:t>
            </a:r>
          </a:p>
          <a:p>
            <a:r>
              <a:rPr lang="cs-CZ" dirty="0"/>
              <a:t>Můžete se vrátit k rozpracované přihlášce.</a:t>
            </a:r>
          </a:p>
          <a:p>
            <a:r>
              <a:rPr lang="cs-CZ" dirty="0"/>
              <a:t>Přílohy se přikládají v kopiích, stačí </a:t>
            </a:r>
            <a:r>
              <a:rPr lang="cs-CZ" b="1" u="sng" dirty="0"/>
              <a:t>si ponechat pro potřeby ověření u sebe 1 originál každé přílohy. Pozvánka ke zkouškám přijde elektronicky.</a:t>
            </a:r>
          </a:p>
          <a:p>
            <a:r>
              <a:rPr lang="cs-CZ" dirty="0"/>
              <a:t>Po vyhodnocení uvidíte výsledky svého dítěte u testů jednotné přijímací zkoušky.</a:t>
            </a:r>
          </a:p>
          <a:p>
            <a:r>
              <a:rPr lang="cs-CZ" dirty="0"/>
              <a:t>SŠ s vámi komunikuje elektronicky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Elektronicky</a:t>
            </a:r>
          </a:p>
        </p:txBody>
      </p:sp>
    </p:spTree>
    <p:extLst>
      <p:ext uri="{BB962C8B-B14F-4D97-AF65-F5344CB8AC3E}">
        <p14:creationId xmlns:p14="http://schemas.microsoft.com/office/powerpoint/2010/main" val="750324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Vše vyplníte online, ale bez přihlášení, proto se Vám nebudou </a:t>
            </a:r>
            <a:r>
              <a:rPr lang="cs-CZ" dirty="0" err="1"/>
              <a:t>předvyplňovat</a:t>
            </a:r>
            <a:r>
              <a:rPr lang="cs-CZ" dirty="0"/>
              <a:t> údaje z registru obyvatel a musíte všechny vyplnit. Nahrajete přílohy přihlášky. Ze systému vytisknete výpis přihlášky, podepíšete ho a doručíte na Vámi vybrané školy (poštou, osobně, datovou schránkou).</a:t>
            </a:r>
          </a:p>
          <a:p>
            <a:r>
              <a:rPr lang="cs-CZ" dirty="0"/>
              <a:t>Vyberete si ze seznamu až 3 obory bez talentové zkoušky, do kterých chcete podat přihlášku. Vyberete je v pořadí dle priority pro přijetí. Jsou zde uvedeny přehledné informace o každé škole, například počet letos přijímaných uchazečů i počty přihlášek v minulých letech.</a:t>
            </a:r>
          </a:p>
          <a:p>
            <a:r>
              <a:rPr lang="cs-CZ" dirty="0"/>
              <a:t>Uvidíte přehledně dokumenty, které Vámi vybraná škola vyžaduje doložit k přihlášce. Ty pak nahrajete jako fotky nebo </a:t>
            </a:r>
            <a:r>
              <a:rPr lang="cs-CZ" dirty="0" err="1"/>
              <a:t>skeny</a:t>
            </a:r>
            <a:r>
              <a:rPr lang="cs-CZ" dirty="0"/>
              <a:t>.</a:t>
            </a:r>
          </a:p>
          <a:p>
            <a:r>
              <a:rPr lang="cs-CZ" dirty="0"/>
              <a:t>Potvrdíte odeslání a následně obdržíte na e-mailovou adresu uvedenou v kontaktních údajích e-mail s výpisem přihlášky k vytištění.</a:t>
            </a:r>
          </a:p>
          <a:p>
            <a:r>
              <a:rPr lang="cs-CZ" dirty="0"/>
              <a:t>Získaný výpis vytisknete (tolikrát, na kolik škol se hlásíte), podepíšete jej a doručíte v listinné podobě do každé vybrané školy (bez příloh).</a:t>
            </a:r>
          </a:p>
          <a:p>
            <a:r>
              <a:rPr lang="cs-CZ" dirty="0"/>
              <a:t>Jednoduchý výběr ze všech škol, stačí vybrat školu (včetně oboru, zaměření a formy vzdělávání) a potřebné informace nemusíte hledat jinde.</a:t>
            </a:r>
          </a:p>
          <a:p>
            <a:r>
              <a:rPr lang="cs-CZ" dirty="0"/>
              <a:t>U každé školy/oboru vzdělání uvidíte počty přihlášek a přijatých uchazečů v minulých letech.</a:t>
            </a:r>
          </a:p>
          <a:p>
            <a:r>
              <a:rPr lang="cs-CZ" dirty="0"/>
              <a:t>Stačí jedna kopie od každé přílohy.</a:t>
            </a:r>
          </a:p>
          <a:p>
            <a:r>
              <a:rPr lang="cs-CZ" dirty="0"/>
              <a:t>Musíte doručit listinnou přihlášku do každé školy.</a:t>
            </a:r>
          </a:p>
          <a:p>
            <a:r>
              <a:rPr lang="cs-CZ" b="1" u="sng" dirty="0"/>
              <a:t>Pozvánka ke zkouškám Vám přijde doporučeným dopisem.</a:t>
            </a:r>
          </a:p>
          <a:p>
            <a:r>
              <a:rPr lang="cs-CZ" dirty="0"/>
              <a:t>Neuvidíte po vyhodnocení testů výsledky svého dítěte u jednotné přijímací zkoušky.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Výpis ze systému</a:t>
            </a:r>
          </a:p>
        </p:txBody>
      </p:sp>
    </p:spTree>
    <p:extLst>
      <p:ext uri="{BB962C8B-B14F-4D97-AF65-F5344CB8AC3E}">
        <p14:creationId xmlns:p14="http://schemas.microsoft.com/office/powerpoint/2010/main" val="257602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Vyplníte klasickou listinnou přihlášku a doručíte ji do každé zvolené školy. Ke každé přihlášce přiložíte všechny přílohy, které daná škola/obor požaduje. Každá přihláška musí mít obory uvedené ve stejném pořadí dle zvolené priority pro přijetí.</a:t>
            </a:r>
          </a:p>
          <a:p>
            <a:r>
              <a:rPr lang="cs-CZ" dirty="0"/>
              <a:t>Nepotřebujete počítač ani mobilní telefon.</a:t>
            </a:r>
          </a:p>
          <a:p>
            <a:r>
              <a:rPr lang="cs-CZ" dirty="0"/>
              <a:t>Ke každé přihlášce musíte přiložit listinné kopie všech příloh.</a:t>
            </a:r>
          </a:p>
          <a:p>
            <a:r>
              <a:rPr lang="cs-CZ" dirty="0"/>
              <a:t>Musíte doručit listinnou přihlášku se všemi přílohami do každé školy.</a:t>
            </a:r>
          </a:p>
          <a:p>
            <a:r>
              <a:rPr lang="cs-CZ" dirty="0"/>
              <a:t>Musíte si dohledat přesný název a adresu každé střední školy, kód oboru a jeho přesný název i se zaměřením.</a:t>
            </a:r>
          </a:p>
          <a:p>
            <a:r>
              <a:rPr lang="cs-CZ" b="1" u="sng" dirty="0"/>
              <a:t>Pozvánka ke zkouškám Vám přijde doporučeným dopisem.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Listinná</a:t>
            </a:r>
          </a:p>
        </p:txBody>
      </p:sp>
    </p:spTree>
    <p:extLst>
      <p:ext uri="{BB962C8B-B14F-4D97-AF65-F5344CB8AC3E}">
        <p14:creationId xmlns:p14="http://schemas.microsoft.com/office/powerpoint/2010/main" val="3151408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</a:t>
            </a:r>
            <a:r>
              <a:rPr lang="cs-CZ" dirty="0">
                <a:solidFill>
                  <a:srgbClr val="FF0000"/>
                </a:solidFill>
              </a:rPr>
              <a:t>15.března do 23.dubna 2025</a:t>
            </a:r>
          </a:p>
          <a:p>
            <a:endParaRPr lang="cs-CZ" dirty="0"/>
          </a:p>
          <a:p>
            <a:r>
              <a:rPr lang="cs-CZ" dirty="0"/>
              <a:t>Náhradní termín: od 24.dubna do 5.května</a:t>
            </a:r>
          </a:p>
          <a:p>
            <a:r>
              <a:rPr lang="cs-CZ" dirty="0"/>
              <a:t>V těchto termínech se konají i školní přijímací zkoušky, pokud je škola pořádá (neplést s jednotnými přijímacími zkouškami!)</a:t>
            </a:r>
          </a:p>
          <a:p>
            <a:endParaRPr lang="cs-CZ" dirty="0"/>
          </a:p>
          <a:p>
            <a:r>
              <a:rPr lang="cs-CZ" dirty="0"/>
              <a:t>Platí i pro </a:t>
            </a:r>
            <a:r>
              <a:rPr lang="cs-CZ" u="sng" dirty="0"/>
              <a:t>gymnázia se sportovní přípravou </a:t>
            </a:r>
            <a:r>
              <a:rPr lang="cs-CZ" dirty="0"/>
              <a:t>(u tohoto typu školy konají žáci i jednotnou </a:t>
            </a:r>
            <a:r>
              <a:rPr lang="cs-CZ" dirty="0" err="1"/>
              <a:t>přijím</a:t>
            </a:r>
            <a:r>
              <a:rPr lang="cs-CZ" dirty="0"/>
              <a:t>. zkoušku)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Termín talentové zkoušky</a:t>
            </a:r>
          </a:p>
        </p:txBody>
      </p:sp>
    </p:spTree>
    <p:extLst>
      <p:ext uri="{BB962C8B-B14F-4D97-AF65-F5344CB8AC3E}">
        <p14:creationId xmlns:p14="http://schemas.microsoft.com/office/powerpoint/2010/main" val="3482580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298713"/>
            <a:ext cx="11264900" cy="5276654"/>
          </a:xfrm>
        </p:spPr>
        <p:txBody>
          <a:bodyPr>
            <a:normAutofit fontScale="92500" lnSpcReduction="20000"/>
          </a:bodyPr>
          <a:lstStyle/>
          <a:p>
            <a:endParaRPr lang="cs-CZ" sz="3400" b="1" dirty="0"/>
          </a:p>
          <a:p>
            <a:r>
              <a:rPr lang="cs-CZ" sz="3400" b="1" dirty="0"/>
              <a:t> </a:t>
            </a:r>
            <a:r>
              <a:rPr lang="cs-CZ" sz="3400" b="1" dirty="0">
                <a:solidFill>
                  <a:srgbClr val="FF0000"/>
                </a:solidFill>
              </a:rPr>
              <a:t>11. dubna 2025 </a:t>
            </a:r>
            <a:r>
              <a:rPr lang="cs-CZ" sz="3400" dirty="0"/>
              <a:t>(4leté obory, vč. NS) </a:t>
            </a:r>
          </a:p>
          <a:p>
            <a:pPr marL="0" indent="0">
              <a:buNone/>
            </a:pPr>
            <a:r>
              <a:rPr lang="cs-CZ" sz="3400" dirty="0"/>
              <a:t>                    </a:t>
            </a:r>
          </a:p>
          <a:p>
            <a:r>
              <a:rPr lang="cs-CZ" sz="3400" b="1" dirty="0"/>
              <a:t> </a:t>
            </a:r>
            <a:r>
              <a:rPr lang="cs-CZ" sz="3400" b="1" dirty="0">
                <a:solidFill>
                  <a:srgbClr val="FF0000"/>
                </a:solidFill>
              </a:rPr>
              <a:t>14. dubna 2025 </a:t>
            </a:r>
            <a:r>
              <a:rPr lang="cs-CZ" sz="3400" dirty="0"/>
              <a:t>(4leté obory, vč. NS) </a:t>
            </a:r>
          </a:p>
          <a:p>
            <a:pPr marL="0" indent="0">
              <a:buNone/>
            </a:pPr>
            <a:r>
              <a:rPr lang="cs-CZ" sz="3400" dirty="0"/>
              <a:t>		</a:t>
            </a:r>
          </a:p>
          <a:p>
            <a:pPr marL="0" indent="0">
              <a:buNone/>
            </a:pPr>
            <a:r>
              <a:rPr lang="cs-CZ" sz="3400" b="1" dirty="0"/>
              <a:t>Náhradní termín </a:t>
            </a:r>
            <a:r>
              <a:rPr lang="cs-CZ" sz="3400" dirty="0"/>
              <a:t>(všechny obory vzdělání)</a:t>
            </a:r>
          </a:p>
          <a:p>
            <a:pPr marL="0" indent="0">
              <a:buNone/>
            </a:pPr>
            <a:r>
              <a:rPr lang="cs-CZ" sz="3400" dirty="0"/>
              <a:t>    1. termín: </a:t>
            </a:r>
            <a:r>
              <a:rPr lang="cs-CZ" sz="3400" b="1" dirty="0">
                <a:solidFill>
                  <a:srgbClr val="FF0000"/>
                </a:solidFill>
              </a:rPr>
              <a:t>29. dubna 2025</a:t>
            </a:r>
            <a:endParaRPr lang="cs-CZ" sz="3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400" dirty="0"/>
              <a:t>    2. termín: </a:t>
            </a:r>
            <a:r>
              <a:rPr lang="cs-CZ" sz="3400" b="1" dirty="0">
                <a:solidFill>
                  <a:srgbClr val="FF0000"/>
                </a:solidFill>
              </a:rPr>
              <a:t>30. dubna 2025</a:t>
            </a:r>
          </a:p>
          <a:p>
            <a:pPr marL="0" indent="0">
              <a:buNone/>
            </a:pPr>
            <a:endParaRPr lang="cs-CZ" sz="3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600" dirty="0"/>
              <a:t>MŠMT může v souladu s § 184a, odst. 4 ŠZ stanovit odlišný způsob nebo podmínky přijímání ke vzdělávání (krizový zákon, karanténa…)</a:t>
            </a:r>
          </a:p>
          <a:p>
            <a:pPr marL="0" indent="0">
              <a:buNone/>
            </a:pPr>
            <a:endParaRPr lang="cs-CZ" sz="3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3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3400" b="1" dirty="0">
              <a:solidFill>
                <a:srgbClr val="FF0000"/>
              </a:solidFill>
            </a:endParaRPr>
          </a:p>
          <a:p>
            <a:endParaRPr lang="cs-CZ" i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5" y="367388"/>
            <a:ext cx="11448549" cy="931325"/>
          </a:xfrm>
        </p:spPr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Termíny jednotných přijímacích zkoušek</a:t>
            </a:r>
          </a:p>
        </p:txBody>
      </p:sp>
    </p:spTree>
    <p:extLst>
      <p:ext uri="{BB962C8B-B14F-4D97-AF65-F5344CB8AC3E}">
        <p14:creationId xmlns:p14="http://schemas.microsoft.com/office/powerpoint/2010/main" val="36127448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176AD870A0C448B7EF302593BEBDDA" ma:contentTypeVersion="15" ma:contentTypeDescription="Vytvoří nový dokument" ma:contentTypeScope="" ma:versionID="7108a9765c73e48a6c358a9de4085602">
  <xsd:schema xmlns:xsd="http://www.w3.org/2001/XMLSchema" xmlns:xs="http://www.w3.org/2001/XMLSchema" xmlns:p="http://schemas.microsoft.com/office/2006/metadata/properties" xmlns:ns3="02f47990-aae6-4227-999d-20ae80fc4a95" xmlns:ns4="e9488e27-62b4-47cf-9353-e24b519013c0" targetNamespace="http://schemas.microsoft.com/office/2006/metadata/properties" ma:root="true" ma:fieldsID="ab57e1eb6f33a04bf7987fb7c22949a2" ns3:_="" ns4:_="">
    <xsd:import namespace="02f47990-aae6-4227-999d-20ae80fc4a95"/>
    <xsd:import namespace="e9488e27-62b4-47cf-9353-e24b519013c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f47990-aae6-4227-999d-20ae80fc4a9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88e27-62b4-47cf-9353-e24b519013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0076B4-306F-4931-8D1C-EC5B49813797}">
  <ds:schemaRefs>
    <ds:schemaRef ds:uri="02f47990-aae6-4227-999d-20ae80fc4a95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e9488e27-62b4-47cf-9353-e24b519013c0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ACB5F83-9F3B-41BA-A8D0-09AE6EEA87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f47990-aae6-4227-999d-20ae80fc4a95"/>
    <ds:schemaRef ds:uri="e9488e27-62b4-47cf-9353-e24b519013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19D0A29-090F-4D1B-9B7C-36D4F37F5C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6047</TotalTime>
  <Words>1741</Words>
  <Application>Microsoft Office PowerPoint</Application>
  <PresentationFormat>Širokoúhlá obrazovka</PresentationFormat>
  <Paragraphs>146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Calibri</vt:lpstr>
      <vt:lpstr>Degular</vt:lpstr>
      <vt:lpstr>Wingdings</vt:lpstr>
      <vt:lpstr>Motiv Office</vt:lpstr>
      <vt:lpstr> PŘIJÍMACÍ ŘÍZENÍ PRO ŠKOLNÍ ROK   2025/2026 </vt:lpstr>
      <vt:lpstr>Právní předpisy</vt:lpstr>
      <vt:lpstr>Výběr školy</vt:lpstr>
      <vt:lpstr>Přihlášky </vt:lpstr>
      <vt:lpstr>Elektronicky</vt:lpstr>
      <vt:lpstr>Výpis ze systému</vt:lpstr>
      <vt:lpstr>Listinná</vt:lpstr>
      <vt:lpstr>Termín talentové zkoušky</vt:lpstr>
      <vt:lpstr>Termíny jednotných přijímacích zkoušek</vt:lpstr>
      <vt:lpstr>Jednotná přijímací zkouška </vt:lpstr>
      <vt:lpstr>Žáci se SVP</vt:lpstr>
      <vt:lpstr>Výsledek přijímacího řízení  </vt:lpstr>
      <vt:lpstr>2. kolo přijímacího řízení </vt:lpstr>
      <vt:lpstr>3. a další kola přijímacího řízení  </vt:lpstr>
      <vt:lpstr>Podpora odborného vzdělávání</vt:lpstr>
      <vt:lpstr>Informační 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Petra Chudomelová</cp:lastModifiedBy>
  <cp:revision>229</cp:revision>
  <cp:lastPrinted>2023-10-23T10:36:37Z</cp:lastPrinted>
  <dcterms:created xsi:type="dcterms:W3CDTF">2021-08-21T22:30:26Z</dcterms:created>
  <dcterms:modified xsi:type="dcterms:W3CDTF">2024-09-19T07:01:30Z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0x0101001C176AD870A0C448B7EF302593BEBDDA</vt:lpwstr>
  </property>
</Properties>
</file>